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6.xml" ContentType="application/vnd.openxmlformats-officedocument.drawingml.chart+xml"/>
  <Override PartName="/ppt/theme/themeOverride5.xml" ContentType="application/vnd.openxmlformats-officedocument.themeOverride+xml"/>
  <Override PartName="/ppt/charts/chart7.xml" ContentType="application/vnd.openxmlformats-officedocument.drawingml.chart+xml"/>
  <Override PartName="/ppt/theme/themeOverride6.xml" ContentType="application/vnd.openxmlformats-officedocument.themeOverride+xml"/>
  <Override PartName="/ppt/charts/chart8.xml" ContentType="application/vnd.openxmlformats-officedocument.drawingml.chart+xml"/>
  <Override PartName="/ppt/theme/themeOverride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5"/>
  </p:notesMasterIdLst>
  <p:sldIdLst>
    <p:sldId id="2147375663" r:id="rId5"/>
    <p:sldId id="2147375466" r:id="rId6"/>
    <p:sldId id="2147375662" r:id="rId7"/>
    <p:sldId id="2147375628" r:id="rId8"/>
    <p:sldId id="2147375658" r:id="rId9"/>
    <p:sldId id="2147375659" r:id="rId10"/>
    <p:sldId id="2147375654" r:id="rId11"/>
    <p:sldId id="2147375656" r:id="rId12"/>
    <p:sldId id="2147481971" r:id="rId13"/>
    <p:sldId id="2147481970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601" autoAdjust="0"/>
    <p:restoredTop sz="94660"/>
  </p:normalViewPr>
  <p:slideViewPr>
    <p:cSldViewPr snapToGrid="0">
      <p:cViewPr varScale="1">
        <p:scale>
          <a:sx n="91" d="100"/>
          <a:sy n="91" d="100"/>
        </p:scale>
        <p:origin x="108" y="5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NULL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NULL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NULL" TargetMode="External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oleObject" Target="NULL" TargetMode="External"/><Relationship Id="rId1" Type="http://schemas.openxmlformats.org/officeDocument/2006/relationships/themeOverride" Target="../theme/themeOverride5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oleObject" Target="NULL" TargetMode="External"/><Relationship Id="rId1" Type="http://schemas.openxmlformats.org/officeDocument/2006/relationships/themeOverride" Target="../theme/themeOverride6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oleObject" Target="NULL" TargetMode="External"/><Relationship Id="rId1" Type="http://schemas.openxmlformats.org/officeDocument/2006/relationships/themeOverride" Target="../theme/themeOverrid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885019340785899"/>
          <c:y val="0.12298953662182362"/>
          <c:w val="0.86783237151000003"/>
          <c:h val="0.65526546849805212"/>
        </c:manualLayout>
      </c:layout>
      <c:barChart>
        <c:barDir val="col"/>
        <c:grouping val="stacked"/>
        <c:varyColors val="0"/>
        <c:ser>
          <c:idx val="0"/>
          <c:order val="1"/>
          <c:tx>
            <c:strRef>
              <c:f>'Tx targets and gaps_959595'!$C$2</c:f>
              <c:strCache>
                <c:ptCount val="1"/>
                <c:pt idx="0">
                  <c:v>Progress (%)</c:v>
                </c:pt>
              </c:strCache>
            </c:strRef>
          </c:tx>
          <c:spPr>
            <a:solidFill>
              <a:srgbClr val="FF5050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sz="3200" dirty="0"/>
                      <a:t>59</a:t>
                    </a:r>
                    <a:r>
                      <a:rPr lang="en-US" sz="1400" dirty="0"/>
                      <a:t>%</a:t>
                    </a:r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5384-428E-BF36-D1E3A5D33924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sz="3200" dirty="0"/>
                      <a:t>85</a:t>
                    </a:r>
                    <a:r>
                      <a:rPr lang="en-US" sz="1400" dirty="0"/>
                      <a:t>%</a:t>
                    </a:r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5384-428E-BF36-D1E3A5D33924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sz="3200" dirty="0"/>
                      <a:t>84</a:t>
                    </a:r>
                    <a:r>
                      <a:rPr lang="en-US" sz="1400" dirty="0"/>
                      <a:t>%</a:t>
                    </a:r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5384-428E-BF36-D1E3A5D3392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'Tx targets and gaps_959595'!$B$3:$B$5</c:f>
              <c:strCache>
                <c:ptCount val="3"/>
                <c:pt idx="0">
                  <c:v>PLHIV who know 
their status</c:v>
                </c:pt>
                <c:pt idx="1">
                  <c:v>PLHIV on 
treatment</c:v>
                </c:pt>
                <c:pt idx="2">
                  <c:v>PLHIV with 
suppressed viral load</c:v>
                </c:pt>
              </c:strCache>
            </c:strRef>
          </c:cat>
          <c:val>
            <c:numRef>
              <c:f>'Tx targets and gaps_959595'!$C$3:$C$5</c:f>
              <c:numCache>
                <c:formatCode>General</c:formatCode>
                <c:ptCount val="3"/>
                <c:pt idx="0">
                  <c:v>62</c:v>
                </c:pt>
                <c:pt idx="1">
                  <c:v>51</c:v>
                </c:pt>
                <c:pt idx="2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384-428E-BF36-D1E3A5D33924}"/>
            </c:ext>
          </c:extLst>
        </c:ser>
        <c:ser>
          <c:idx val="1"/>
          <c:order val="2"/>
          <c:tx>
            <c:strRef>
              <c:f>'Tx targets and gaps_959595'!$D$2</c:f>
              <c:strCache>
                <c:ptCount val="1"/>
                <c:pt idx="0">
                  <c:v>Gap</c:v>
                </c:pt>
              </c:strCache>
            </c:strRef>
          </c:tx>
          <c:spPr>
            <a:pattFill prst="dkDnDiag">
              <a:fgClr>
                <a:srgbClr val="BFBFBF"/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cat>
            <c:strRef>
              <c:f>'Tx targets and gaps_959595'!$B$3:$B$5</c:f>
              <c:strCache>
                <c:ptCount val="3"/>
                <c:pt idx="0">
                  <c:v>PLHIV who know 
their status</c:v>
                </c:pt>
                <c:pt idx="1">
                  <c:v>PLHIV on 
treatment</c:v>
                </c:pt>
                <c:pt idx="2">
                  <c:v>PLHIV with 
suppressed viral load</c:v>
                </c:pt>
              </c:strCache>
            </c:strRef>
          </c:cat>
          <c:val>
            <c:numRef>
              <c:f>'Tx targets and gaps_959595'!$D$3:$D$5</c:f>
              <c:numCache>
                <c:formatCode>General</c:formatCode>
                <c:ptCount val="3"/>
                <c:pt idx="0">
                  <c:v>33</c:v>
                </c:pt>
                <c:pt idx="1">
                  <c:v>39</c:v>
                </c:pt>
                <c:pt idx="2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384-428E-BF36-D1E3A5D339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45550712"/>
        <c:axId val="445551040"/>
      </c:barChart>
      <c:scatterChart>
        <c:scatterStyle val="lineMarker"/>
        <c:varyColors val="0"/>
        <c:ser>
          <c:idx val="2"/>
          <c:order val="0"/>
          <c:tx>
            <c:strRef>
              <c:f>'Tx targets and gaps_959595'!$E$2</c:f>
              <c:strCache>
                <c:ptCount val="1"/>
                <c:pt idx="0">
                  <c:v>Target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dash"/>
            <c:size val="22"/>
            <c:spPr>
              <a:solidFill>
                <a:srgbClr val="00A99A"/>
              </a:solidFill>
              <a:ln w="12700" cap="rnd" cmpd="dbl">
                <a:noFill/>
                <a:headEnd type="oval" w="lg" len="lg"/>
                <a:tailEnd type="oval" w="lg" len="lg"/>
              </a:ln>
              <a:effectLst/>
            </c:spPr>
          </c:marker>
          <c:dLbls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95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21B-4066-84AF-83A8F0C03CE2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95</a:t>
                    </a:r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21B-4066-84AF-83A8F0C03CE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rgbClr val="00A99A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strRef>
              <c:f>'Tx targets and gaps_959595'!$B$3:$B$5</c:f>
              <c:strCache>
                <c:ptCount val="3"/>
                <c:pt idx="0">
                  <c:v>PLHIV who know 
their status</c:v>
                </c:pt>
                <c:pt idx="1">
                  <c:v>PLHIV on 
treatment</c:v>
                </c:pt>
                <c:pt idx="2">
                  <c:v>PLHIV with 
suppressed viral load</c:v>
                </c:pt>
              </c:strCache>
            </c:strRef>
          </c:xVal>
          <c:yVal>
            <c:numRef>
              <c:f>'Tx targets and gaps_959595'!$E$3:$E$5</c:f>
              <c:numCache>
                <c:formatCode>General</c:formatCode>
                <c:ptCount val="3"/>
                <c:pt idx="0">
                  <c:v>95</c:v>
                </c:pt>
                <c:pt idx="1">
                  <c:v>90</c:v>
                </c:pt>
                <c:pt idx="2">
                  <c:v>86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5384-428E-BF36-D1E3A5D339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45725480"/>
        <c:axId val="445232560"/>
      </c:scatterChart>
      <c:dateAx>
        <c:axId val="4455507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445551040"/>
        <c:crosses val="autoZero"/>
        <c:auto val="0"/>
        <c:lblOffset val="100"/>
        <c:baseTimeUnit val="days"/>
      </c:dateAx>
      <c:valAx>
        <c:axId val="445551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b" anchorCtr="0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/>
                  <a:t>%</a:t>
                </a:r>
              </a:p>
            </c:rich>
          </c:tx>
          <c:layout>
            <c:manualLayout>
              <c:xMode val="edge"/>
              <c:yMode val="edge"/>
              <c:x val="8.055113937466879E-2"/>
              <c:y val="9.3223167731836212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b" anchorCtr="0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445550712"/>
        <c:crosses val="autoZero"/>
        <c:crossBetween val="between"/>
        <c:majorUnit val="20"/>
      </c:valAx>
      <c:valAx>
        <c:axId val="445232560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445725480"/>
        <c:crosses val="max"/>
        <c:crossBetween val="midCat"/>
      </c:valAx>
      <c:valAx>
        <c:axId val="44572548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4523256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0529058911486182"/>
          <c:y val="0.9336941029236242"/>
          <c:w val="0.34061420663897246"/>
          <c:h val="5.18305349216212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 b="1"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1854647280617462"/>
          <c:y val="5.9692104960683112E-2"/>
          <c:w val="0.54936578617324561"/>
          <c:h val="0.88061579007863378"/>
        </c:manualLayout>
      </c:layout>
      <c:doughnutChart>
        <c:varyColors val="1"/>
        <c:ser>
          <c:idx val="0"/>
          <c:order val="0"/>
          <c:spPr>
            <a:ln w="50800">
              <a:solidFill>
                <a:sysClr val="window" lastClr="FFFFFF"/>
              </a:solidFill>
            </a:ln>
          </c:spPr>
          <c:dPt>
            <c:idx val="0"/>
            <c:bubble3D val="0"/>
            <c:spPr>
              <a:solidFill>
                <a:srgbClr val="92D050"/>
              </a:solidFill>
              <a:ln w="50800">
                <a:solidFill>
                  <a:sysClr val="window" lastClr="FFFFFF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6A3-4CB7-B8AB-8E2E36AECFEE}"/>
              </c:ext>
            </c:extLst>
          </c:dPt>
          <c:dPt>
            <c:idx val="1"/>
            <c:bubble3D val="0"/>
            <c:spPr>
              <a:noFill/>
              <a:ln w="50800">
                <a:solidFill>
                  <a:sysClr val="window" lastClr="FFFFFF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6A3-4CB7-B8AB-8E2E36AECFEE}"/>
              </c:ext>
            </c:extLst>
          </c:dPt>
          <c:val>
            <c:numRef>
              <c:f>Sheet1!$B$4:$B$5</c:f>
              <c:numCache>
                <c:formatCode>General</c:formatCode>
                <c:ptCount val="2"/>
                <c:pt idx="0">
                  <c:v>94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6A3-4CB7-B8AB-8E2E36AECF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3.7085581010916358E-2"/>
          <c:y val="0"/>
          <c:w val="0.66382748534155178"/>
          <c:h val="1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rgbClr val="FF99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26C-4704-86AB-9453C209082F}"/>
              </c:ext>
            </c:extLst>
          </c:dPt>
          <c:dPt>
            <c:idx val="1"/>
            <c:bubble3D val="0"/>
            <c:spPr>
              <a:solidFill>
                <a:srgbClr val="FF5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26C-4704-86AB-9453C209082F}"/>
              </c:ext>
            </c:extLst>
          </c:dPt>
          <c:dPt>
            <c:idx val="2"/>
            <c:bubble3D val="0"/>
            <c:spPr>
              <a:solidFill>
                <a:srgbClr val="FF993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26C-4704-86AB-9453C209082F}"/>
              </c:ext>
            </c:extLst>
          </c:dPt>
          <c:dPt>
            <c:idx val="3"/>
            <c:bubble3D val="0"/>
            <c:spPr>
              <a:solidFill>
                <a:srgbClr val="0099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26C-4704-86AB-9453C209082F}"/>
              </c:ext>
            </c:extLst>
          </c:dPt>
          <c:dPt>
            <c:idx val="4"/>
            <c:bubble3D val="0"/>
            <c:spPr>
              <a:solidFill>
                <a:srgbClr val="BC9B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426C-4704-86AB-9453C209082F}"/>
              </c:ext>
            </c:extLst>
          </c:dPt>
          <c:dPt>
            <c:idx val="5"/>
            <c:bubble3D val="0"/>
            <c:spPr>
              <a:solidFill>
                <a:srgbClr val="00A99A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426C-4704-86AB-9453C209082F}"/>
              </c:ext>
            </c:extLst>
          </c:dPt>
          <c:dPt>
            <c:idx val="6"/>
            <c:bubble3D val="0"/>
            <c:spPr>
              <a:solidFill>
                <a:sysClr val="window" lastClr="FFFFFF">
                  <a:lumMod val="75000"/>
                </a:sys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426C-4704-86AB-9453C209082F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14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426C-4704-86AB-9453C209082F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3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426C-4704-86AB-9453C209082F}"/>
                </c:ext>
              </c:extLst>
            </c:dLbl>
            <c:dLbl>
              <c:idx val="2"/>
              <c:layout>
                <c:manualLayout>
                  <c:x val="1.3958682300390757E-2"/>
                  <c:y val="2.1367521367521368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rgbClr val="40404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r>
                      <a:rPr lang="en-US" dirty="0">
                        <a:solidFill>
                          <a:srgbClr val="404040"/>
                        </a:solidFill>
                      </a:rPr>
                      <a:t>0.1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rgbClr val="404040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426C-4704-86AB-9453C209082F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27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426C-4704-86AB-9453C209082F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33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426C-4704-86AB-9453C209082F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/>
                      <a:t>17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426C-4704-86AB-9453C209082F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/>
                      <a:t>6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D-426C-4704-86AB-9453C209082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'NI donut'!$A$60:$G$60</c:f>
              <c:strCache>
                <c:ptCount val="7"/>
                <c:pt idx="0">
                  <c:v>Sex workers</c:v>
                </c:pt>
                <c:pt idx="1">
                  <c:v>Men who have sex with men</c:v>
                </c:pt>
                <c:pt idx="2">
                  <c:v>Transgender</c:v>
                </c:pt>
                <c:pt idx="3">
                  <c:v>People who inject drugs</c:v>
                </c:pt>
                <c:pt idx="4">
                  <c:v>Clients of female sex workers</c:v>
                </c:pt>
                <c:pt idx="5">
                  <c:v>Non-client partners of KP</c:v>
                </c:pt>
                <c:pt idx="6">
                  <c:v>Remaining population</c:v>
                </c:pt>
              </c:strCache>
            </c:strRef>
          </c:cat>
          <c:val>
            <c:numRef>
              <c:f>'NI donut'!$A$61:$G$61</c:f>
              <c:numCache>
                <c:formatCode>General</c:formatCode>
                <c:ptCount val="7"/>
                <c:pt idx="0" formatCode="#,##0">
                  <c:v>21000</c:v>
                </c:pt>
                <c:pt idx="1">
                  <c:v>4080</c:v>
                </c:pt>
                <c:pt idx="2">
                  <c:v>210</c:v>
                </c:pt>
                <c:pt idx="3" formatCode="#,##0">
                  <c:v>40000</c:v>
                </c:pt>
                <c:pt idx="4" formatCode="#,##0">
                  <c:v>48000</c:v>
                </c:pt>
                <c:pt idx="5" formatCode="#,##0">
                  <c:v>24000</c:v>
                </c:pt>
                <c:pt idx="6">
                  <c:v>8610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426C-4704-86AB-9453C209082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solidFill>
      <a:sysClr val="window" lastClr="FFFFFF"/>
    </a:solidFill>
    <a:ln>
      <a:noFill/>
    </a:ln>
    <a:effectLst/>
  </c:spPr>
  <c:txPr>
    <a:bodyPr/>
    <a:lstStyle/>
    <a:p>
      <a:pPr>
        <a:defRPr sz="1200" b="1"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9646805355181269E-2"/>
          <c:y val="9.5498101817027364E-2"/>
          <c:w val="0.89289287500223413"/>
          <c:h val="0.5135376333328366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Sheet1!$B$49</c:f>
              <c:strCache>
                <c:ptCount val="1"/>
                <c:pt idx="0">
                  <c:v>Sex workers</c:v>
                </c:pt>
              </c:strCache>
            </c:strRef>
          </c:tx>
          <c:spPr>
            <a:solidFill>
              <a:srgbClr val="FF99FF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E531-422B-AB6D-B8FE389765F2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E531-422B-AB6D-B8FE389765F2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E531-422B-AB6D-B8FE389765F2}"/>
              </c:ext>
            </c:extLst>
          </c:dPt>
          <c:dLbls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n/a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E531-422B-AB6D-B8FE389765F2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Sheet1!$A$50:$A$52</c:f>
              <c:strCache>
                <c:ptCount val="3"/>
                <c:pt idx="0">
                  <c:v>Kazakhstan</c:v>
                </c:pt>
                <c:pt idx="1">
                  <c:v>Kyrgyzstan</c:v>
                </c:pt>
                <c:pt idx="2">
                  <c:v>Tajikistan</c:v>
                </c:pt>
              </c:strCache>
            </c:strRef>
          </c:cat>
          <c:val>
            <c:numRef>
              <c:f>Sheet1!$B$50:$B$52</c:f>
              <c:numCache>
                <c:formatCode>0</c:formatCode>
                <c:ptCount val="3"/>
                <c:pt idx="0">
                  <c:v>91.9</c:v>
                </c:pt>
                <c:pt idx="1">
                  <c:v>0</c:v>
                </c:pt>
                <c:pt idx="2">
                  <c:v>47.3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531-422B-AB6D-B8FE389765F2}"/>
            </c:ext>
          </c:extLst>
        </c:ser>
        <c:ser>
          <c:idx val="1"/>
          <c:order val="1"/>
          <c:tx>
            <c:strRef>
              <c:f>Sheet1!$C$49</c:f>
              <c:strCache>
                <c:ptCount val="1"/>
                <c:pt idx="0">
                  <c:v>Men who have sex with men</c:v>
                </c:pt>
              </c:strCache>
            </c:strRef>
          </c:tx>
          <c:spPr>
            <a:solidFill>
              <a:srgbClr val="FF99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Sheet1!$A$50:$A$52</c:f>
              <c:strCache>
                <c:ptCount val="3"/>
                <c:pt idx="0">
                  <c:v>Kazakhstan</c:v>
                </c:pt>
                <c:pt idx="1">
                  <c:v>Kyrgyzstan</c:v>
                </c:pt>
                <c:pt idx="2">
                  <c:v>Tajikistan</c:v>
                </c:pt>
              </c:strCache>
            </c:strRef>
          </c:cat>
          <c:val>
            <c:numRef>
              <c:f>Sheet1!$C$50:$C$52</c:f>
              <c:numCache>
                <c:formatCode>0</c:formatCode>
                <c:ptCount val="3"/>
                <c:pt idx="0">
                  <c:v>59.5</c:v>
                </c:pt>
                <c:pt idx="1">
                  <c:v>51.2</c:v>
                </c:pt>
                <c:pt idx="2">
                  <c:v>77.400000000000006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531-422B-AB6D-B8FE389765F2}"/>
            </c:ext>
          </c:extLst>
        </c:ser>
        <c:ser>
          <c:idx val="2"/>
          <c:order val="2"/>
          <c:tx>
            <c:strRef>
              <c:f>Sheet1!$D$49</c:f>
              <c:strCache>
                <c:ptCount val="1"/>
              </c:strCache>
            </c:strRef>
          </c:tx>
          <c:invertIfNegative val="0"/>
          <c:cat>
            <c:strRef>
              <c:f>Sheet1!$A$50:$A$52</c:f>
              <c:strCache>
                <c:ptCount val="3"/>
                <c:pt idx="0">
                  <c:v>Kazakhstan</c:v>
                </c:pt>
                <c:pt idx="1">
                  <c:v>Kyrgyzstan</c:v>
                </c:pt>
                <c:pt idx="2">
                  <c:v>Tajikistan</c:v>
                </c:pt>
              </c:strCache>
            </c:strRef>
          </c:cat>
          <c:val>
            <c:numRef>
              <c:f>Sheet1!$D$50:$D$52</c:f>
              <c:numCache>
                <c:formatCode>General</c:formatCode>
                <c:ptCount val="3"/>
              </c:numCache>
            </c:numRef>
          </c:val>
          <c:extLst>
            <c:ext xmlns:c16="http://schemas.microsoft.com/office/drawing/2014/chart" uri="{C3380CC4-5D6E-409C-BE32-E72D297353CC}">
              <c16:uniqueId val="{00000005-E531-422B-AB6D-B8FE389765F2}"/>
            </c:ext>
          </c:extLst>
        </c:ser>
        <c:ser>
          <c:idx val="3"/>
          <c:order val="3"/>
          <c:tx>
            <c:strRef>
              <c:f>Sheet1!$E$49</c:f>
              <c:strCache>
                <c:ptCount val="1"/>
                <c:pt idx="0">
                  <c:v>People who inject drugs</c:v>
                </c:pt>
              </c:strCache>
            </c:strRef>
          </c:tx>
          <c:spPr>
            <a:solidFill>
              <a:srgbClr val="00CCFF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Sheet1!$A$50:$A$52</c:f>
              <c:strCache>
                <c:ptCount val="3"/>
                <c:pt idx="0">
                  <c:v>Kazakhstan</c:v>
                </c:pt>
                <c:pt idx="1">
                  <c:v>Kyrgyzstan</c:v>
                </c:pt>
                <c:pt idx="2">
                  <c:v>Tajikistan</c:v>
                </c:pt>
              </c:strCache>
            </c:strRef>
          </c:cat>
          <c:val>
            <c:numRef>
              <c:f>Sheet1!$E$50:$E$52</c:f>
              <c:numCache>
                <c:formatCode>0</c:formatCode>
                <c:ptCount val="3"/>
                <c:pt idx="0">
                  <c:v>74.2</c:v>
                </c:pt>
                <c:pt idx="1">
                  <c:v>53.9</c:v>
                </c:pt>
                <c:pt idx="2">
                  <c:v>39.9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531-422B-AB6D-B8FE389765F2}"/>
            </c:ext>
          </c:extLst>
        </c:ser>
        <c:ser>
          <c:idx val="4"/>
          <c:order val="4"/>
          <c:tx>
            <c:strRef>
              <c:f>Sheet1!$F$49</c:f>
              <c:strCache>
                <c:ptCount val="1"/>
                <c:pt idx="0">
                  <c:v>OAT coverage among PWID</c:v>
                </c:pt>
              </c:strCache>
            </c:strRef>
          </c:tx>
          <c:spPr>
            <a:pattFill prst="dkUpDiag">
              <a:fgClr>
                <a:srgbClr val="0066FF"/>
              </a:fgClr>
              <a:bgClr>
                <a:sysClr val="window" lastClr="FFFFFF"/>
              </a:bgClr>
            </a:patt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Sheet1!$A$50:$A$52</c:f>
              <c:strCache>
                <c:ptCount val="3"/>
                <c:pt idx="0">
                  <c:v>Kazakhstan</c:v>
                </c:pt>
                <c:pt idx="1">
                  <c:v>Kyrgyzstan</c:v>
                </c:pt>
                <c:pt idx="2">
                  <c:v>Tajikistan</c:v>
                </c:pt>
              </c:strCache>
            </c:strRef>
          </c:cat>
          <c:val>
            <c:numRef>
              <c:f>Sheet1!$F$50:$F$52</c:f>
              <c:numCache>
                <c:formatCode>0</c:formatCode>
                <c:ptCount val="3"/>
                <c:pt idx="0">
                  <c:v>5.3</c:v>
                </c:pt>
                <c:pt idx="1">
                  <c:v>3.2</c:v>
                </c:pt>
                <c:pt idx="2">
                  <c:v>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E531-422B-AB6D-B8FE389765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1936768"/>
        <c:axId val="41938304"/>
      </c:barChart>
      <c:catAx>
        <c:axId val="41936768"/>
        <c:scaling>
          <c:orientation val="minMax"/>
        </c:scaling>
        <c:delete val="0"/>
        <c:axPos val="l"/>
        <c:majorGridlines>
          <c:spPr>
            <a:ln w="3175">
              <a:solidFill>
                <a:srgbClr val="ED7D31">
                  <a:lumMod val="20000"/>
                  <a:lumOff val="80000"/>
                </a:srgbClr>
              </a:solidFill>
              <a:prstDash val="sysDash"/>
            </a:ln>
          </c:spPr>
        </c:majorGridlines>
        <c:numFmt formatCode="General" sourceLinked="0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800" b="0">
                <a:effectLst/>
              </a:defRPr>
            </a:pPr>
            <a:endParaRPr lang="en-US"/>
          </a:p>
        </c:txPr>
        <c:crossAx val="41938304"/>
        <c:crosses val="autoZero"/>
        <c:auto val="1"/>
        <c:lblAlgn val="ctr"/>
        <c:lblOffset val="100"/>
        <c:noMultiLvlLbl val="0"/>
      </c:catAx>
      <c:valAx>
        <c:axId val="41938304"/>
        <c:scaling>
          <c:orientation val="minMax"/>
          <c:max val="100"/>
          <c:min val="0"/>
        </c:scaling>
        <c:delete val="0"/>
        <c:axPos val="b"/>
        <c:minorGridlines>
          <c:spPr>
            <a:ln w="3175">
              <a:solidFill>
                <a:srgbClr val="ED7D31">
                  <a:lumMod val="20000"/>
                  <a:lumOff val="80000"/>
                </a:srgbClr>
              </a:solidFill>
              <a:prstDash val="sysDash"/>
            </a:ln>
          </c:spPr>
        </c:minorGridlines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en-US"/>
                  <a:t>%</a:t>
                </a:r>
              </a:p>
            </c:rich>
          </c:tx>
          <c:layout>
            <c:manualLayout>
              <c:xMode val="edge"/>
              <c:yMode val="edge"/>
              <c:x val="6.2259075399216969E-2"/>
              <c:y val="7.1500747837729972E-2"/>
            </c:manualLayout>
          </c:layout>
          <c:overlay val="0"/>
        </c:title>
        <c:numFmt formatCode="0" sourceLinked="1"/>
        <c:majorTickMark val="out"/>
        <c:minorTickMark val="none"/>
        <c:tickLblPos val="nextTo"/>
        <c:spPr>
          <a:ln>
            <a:noFill/>
          </a:ln>
        </c:spPr>
        <c:crossAx val="41936768"/>
        <c:crosses val="autoZero"/>
        <c:crossBetween val="between"/>
        <c:majorUnit val="100"/>
      </c:valAx>
    </c:plotArea>
    <c:legend>
      <c:legendPos val="b"/>
      <c:legendEntry>
        <c:idx val="2"/>
        <c:delete val="1"/>
      </c:legendEntry>
      <c:layout>
        <c:manualLayout>
          <c:xMode val="edge"/>
          <c:yMode val="edge"/>
          <c:x val="5.5185935994151065E-2"/>
          <c:y val="0.74259578358518719"/>
          <c:w val="0.86533157244690939"/>
          <c:h val="5.0465433635083115E-2"/>
        </c:manualLayout>
      </c:layout>
      <c:overlay val="0"/>
    </c:legend>
    <c:plotVisOnly val="1"/>
    <c:dispBlanksAs val="gap"/>
    <c:showDLblsOverMax val="0"/>
  </c:chart>
  <c:spPr>
    <a:effectLst/>
  </c:spPr>
  <c:txPr>
    <a:bodyPr/>
    <a:lstStyle/>
    <a:p>
      <a:pPr>
        <a:defRPr sz="1100" b="0">
          <a:latin typeface="Arial Nova" panose="020B0504020202020204" pitchFamily="34" charset="0"/>
          <a:cs typeface="Arial" pitchFamily="34" charset="0"/>
        </a:defRPr>
      </a:pPr>
      <a:endParaRPr lang="en-US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Sheet1!$B$3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3.6131875875735672E-2"/>
                  <c:y val="3.84633273374095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722-4464-9C8F-C593E4C8AE64}"/>
                </c:ext>
              </c:extLst>
            </c:dLbl>
            <c:dLbl>
              <c:idx val="1"/>
              <c:layout>
                <c:manualLayout>
                  <c:x val="5.141843874623922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722-4464-9C8F-C593E4C8AE64}"/>
                </c:ext>
              </c:extLst>
            </c:dLbl>
            <c:dLbl>
              <c:idx val="2"/>
              <c:layout>
                <c:manualLayout>
                  <c:x val="3.3352500808371391E-2"/>
                  <c:y val="-2.74738052410069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722-4464-9C8F-C593E4C8AE64}"/>
                </c:ext>
              </c:extLst>
            </c:dLbl>
            <c:dLbl>
              <c:idx val="3"/>
              <c:layout>
                <c:manualLayout>
                  <c:x val="4.7101449275362181E-2"/>
                  <c:y val="5.189188600219779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4637681159420284E-2"/>
                      <c:h val="0.1037406422653736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221-4799-A260-AAD109B1254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Sheet1!$A$4:$A$7</c:f>
              <c:strCache>
                <c:ptCount val="4"/>
                <c:pt idx="0">
                  <c:v>Казахстан</c:v>
                </c:pt>
                <c:pt idx="1">
                  <c:v>Кыргызстан</c:v>
                </c:pt>
                <c:pt idx="2">
                  <c:v>Таджикистан</c:v>
                </c:pt>
                <c:pt idx="3">
                  <c:v>Украина</c:v>
                </c:pt>
              </c:strCache>
            </c:strRef>
          </c:cat>
          <c:val>
            <c:numRef>
              <c:f>Sheet1!$B$4:$B$7</c:f>
              <c:numCache>
                <c:formatCode>General</c:formatCode>
                <c:ptCount val="4"/>
                <c:pt idx="0">
                  <c:v>243</c:v>
                </c:pt>
                <c:pt idx="1">
                  <c:v>101</c:v>
                </c:pt>
                <c:pt idx="2">
                  <c:v>72</c:v>
                </c:pt>
                <c:pt idx="3">
                  <c:v>5711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1-0221-4799-A260-AAD109B12546}"/>
            </c:ext>
          </c:extLst>
        </c:ser>
        <c:ser>
          <c:idx val="1"/>
          <c:order val="1"/>
          <c:tx>
            <c:strRef>
              <c:f>Sheet1!$C$3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7793750673642825E-2"/>
                  <c:y val="5.49476104820128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722-4464-9C8F-C593E4C8AE64}"/>
                </c:ext>
              </c:extLst>
            </c:dLbl>
            <c:dLbl>
              <c:idx val="1"/>
              <c:layout>
                <c:manualLayout>
                  <c:x val="4.1690626010464235E-2"/>
                  <c:y val="-3.84633273374096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722-4464-9C8F-C593E4C8AE64}"/>
                </c:ext>
              </c:extLst>
            </c:dLbl>
            <c:dLbl>
              <c:idx val="3"/>
              <c:layout>
                <c:manualLayout>
                  <c:x val="4.8913043478260865E-2"/>
                  <c:y val="4.756756216868132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3768115942028973E-2"/>
                      <c:h val="8.35604643756300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0221-4799-A260-AAD109B1254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Sheet1!$A$4:$A$7</c:f>
              <c:strCache>
                <c:ptCount val="4"/>
                <c:pt idx="0">
                  <c:v>Казахстан</c:v>
                </c:pt>
                <c:pt idx="1">
                  <c:v>Кыргызстан</c:v>
                </c:pt>
                <c:pt idx="2">
                  <c:v>Таджикистан</c:v>
                </c:pt>
                <c:pt idx="3">
                  <c:v>Украина</c:v>
                </c:pt>
              </c:strCache>
            </c:strRef>
          </c:cat>
          <c:val>
            <c:numRef>
              <c:f>Sheet1!$C$4:$C$7</c:f>
              <c:numCache>
                <c:formatCode>General</c:formatCode>
                <c:ptCount val="4"/>
                <c:pt idx="0">
                  <c:v>913</c:v>
                </c:pt>
                <c:pt idx="1">
                  <c:v>246</c:v>
                </c:pt>
                <c:pt idx="2">
                  <c:v>211</c:v>
                </c:pt>
                <c:pt idx="3">
                  <c:v>9075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3-0221-4799-A260-AAD109B12546}"/>
            </c:ext>
          </c:extLst>
        </c:ser>
        <c:ser>
          <c:idx val="2"/>
          <c:order val="2"/>
          <c:tx>
            <c:strRef>
              <c:f>Sheet1!$D$3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1.6676250404185695E-2"/>
                  <c:y val="8.242141572302078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7822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8722-4464-9C8F-C593E4C8AE6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Sheet1!$A$4:$A$7</c:f>
              <c:strCache>
                <c:ptCount val="4"/>
                <c:pt idx="0">
                  <c:v>Казахстан</c:v>
                </c:pt>
                <c:pt idx="1">
                  <c:v>Кыргызстан</c:v>
                </c:pt>
                <c:pt idx="2">
                  <c:v>Таджикистан</c:v>
                </c:pt>
                <c:pt idx="3">
                  <c:v>Украина</c:v>
                </c:pt>
              </c:strCache>
            </c:strRef>
          </c:cat>
          <c:val>
            <c:numRef>
              <c:f>Sheet1!$D$4:$D$7</c:f>
              <c:numCache>
                <c:formatCode>General</c:formatCode>
                <c:ptCount val="4"/>
                <c:pt idx="0">
                  <c:v>11500</c:v>
                </c:pt>
              </c:numCache>
            </c:numRef>
          </c:val>
          <c:shape val="cone"/>
          <c:extLst>
            <c:ext xmlns:c16="http://schemas.microsoft.com/office/drawing/2014/chart" uri="{C3380CC4-5D6E-409C-BE32-E72D297353CC}">
              <c16:uniqueId val="{00000004-0221-4799-A260-AAD109B125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79136815"/>
        <c:axId val="33439183"/>
        <c:axId val="0"/>
      </c:bar3DChart>
      <c:catAx>
        <c:axId val="47913681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439183"/>
        <c:crosses val="autoZero"/>
        <c:auto val="1"/>
        <c:lblAlgn val="ctr"/>
        <c:lblOffset val="100"/>
        <c:noMultiLvlLbl val="0"/>
      </c:catAx>
      <c:valAx>
        <c:axId val="33439183"/>
        <c:scaling>
          <c:orientation val="minMax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47913681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8511573525686518"/>
          <c:y val="0.90143739920412491"/>
          <c:w val="0.47979728069882682"/>
          <c:h val="8.207831765127086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1"/>
          <c:order val="0"/>
          <c:spPr>
            <a:ln>
              <a:solidFill>
                <a:sysClr val="window" lastClr="FFFFFF"/>
              </a:solidFill>
            </a:ln>
          </c:spPr>
          <c:dPt>
            <c:idx val="0"/>
            <c:bubble3D val="0"/>
            <c:spPr>
              <a:solidFill>
                <a:srgbClr val="0099FF"/>
              </a:solidFill>
              <a:ln>
                <a:solidFill>
                  <a:sysClr val="window" lastClr="FFFFFF"/>
                </a:solidFill>
              </a:ln>
            </c:spPr>
            <c:extLst xmlns:mc="http://schemas.openxmlformats.org/markup-compatibility/2006" xmlns:c14="http://schemas.microsoft.com/office/drawing/2007/8/2/chart" xmlns:c16="http://schemas.microsoft.com/office/drawing/2014/chart">
              <c:ext xmlns:c16="http://schemas.microsoft.com/office/drawing/2014/chart" uri="{C3380CC4-5D6E-409C-BE32-E72D297353CC}">
                <c16:uniqueId val="{00000001-52F2-4A25-BC96-CAE96591E593}"/>
              </c:ext>
            </c:extLst>
          </c:dPt>
          <c:dPt>
            <c:idx val="1"/>
            <c:bubble3D val="0"/>
            <c:spPr>
              <a:solidFill>
                <a:sysClr val="window" lastClr="FFFFFF">
                  <a:lumMod val="75000"/>
                </a:sysClr>
              </a:solidFill>
              <a:ln>
                <a:solidFill>
                  <a:sysClr val="window" lastClr="FFFFFF"/>
                </a:solidFill>
              </a:ln>
            </c:spPr>
            <c:extLst xmlns:mc="http://schemas.openxmlformats.org/markup-compatibility/2006" xmlns:c14="http://schemas.microsoft.com/office/drawing/2007/8/2/chart" xmlns:c16="http://schemas.microsoft.com/office/drawing/2014/chart">
              <c:ext xmlns:c16="http://schemas.microsoft.com/office/drawing/2014/chart" uri="{C3380CC4-5D6E-409C-BE32-E72D297353CC}">
                <c16:uniqueId val="{00000003-52F2-4A25-BC96-CAE96591E593}"/>
              </c:ext>
            </c:extLst>
          </c:dPt>
          <c:val>
            <c:numRef>
              <c:f>'Slide 19'!$A$6:$B$6</c:f>
              <c:numCache>
                <c:formatCode>0%</c:formatCode>
                <c:ptCount val="2"/>
                <c:pt idx="0">
                  <c:v>0.49</c:v>
                </c:pt>
                <c:pt idx="1">
                  <c:v>0.51</c:v>
                </c:pt>
              </c:numCache>
            </c:numRef>
          </c:val>
          <c:extLst xmlns:mc="http://schemas.openxmlformats.org/markup-compatibility/2006" xmlns:c14="http://schemas.microsoft.com/office/drawing/2007/8/2/chart" xmlns:c16="http://schemas.microsoft.com/office/drawing/2014/chart">
            <c:ext xmlns:c16="http://schemas.microsoft.com/office/drawing/2014/chart" uri="{C3380CC4-5D6E-409C-BE32-E72D297353CC}">
              <c16:uniqueId val="{00000004-52F2-4A25-BC96-CAE96591E593}"/>
            </c:ext>
          </c:extLst>
        </c:ser>
        <c:ser>
          <c:idx val="0"/>
          <c:order val="1"/>
          <c:spPr>
            <a:ln>
              <a:solidFill>
                <a:sysClr val="window" lastClr="FFFFFF"/>
              </a:solidFill>
            </a:ln>
          </c:spPr>
          <c:dPt>
            <c:idx val="0"/>
            <c:bubble3D val="0"/>
            <c:spPr>
              <a:solidFill>
                <a:srgbClr val="0099FF"/>
              </a:solidFill>
              <a:ln>
                <a:solidFill>
                  <a:sysClr val="window" lastClr="FFFFFF"/>
                </a:solidFill>
              </a:ln>
            </c:spPr>
            <c:extLst xmlns:mc="http://schemas.openxmlformats.org/markup-compatibility/2006" xmlns:c14="http://schemas.microsoft.com/office/drawing/2007/8/2/chart" xmlns:c16="http://schemas.microsoft.com/office/drawing/2014/chart">
              <c:ext xmlns:c16="http://schemas.microsoft.com/office/drawing/2014/chart" uri="{C3380CC4-5D6E-409C-BE32-E72D297353CC}">
                <c16:uniqueId val="{00000006-52F2-4A25-BC96-CAE96591E593}"/>
              </c:ext>
            </c:extLst>
          </c:dPt>
          <c:dPt>
            <c:idx val="1"/>
            <c:bubble3D val="0"/>
            <c:spPr>
              <a:solidFill>
                <a:sysClr val="window" lastClr="FFFFFF">
                  <a:lumMod val="75000"/>
                </a:sysClr>
              </a:solidFill>
              <a:ln>
                <a:solidFill>
                  <a:sysClr val="window" lastClr="FFFFFF"/>
                </a:solidFill>
              </a:ln>
            </c:spPr>
            <c:extLst xmlns:mc="http://schemas.openxmlformats.org/markup-compatibility/2006" xmlns:c14="http://schemas.microsoft.com/office/drawing/2007/8/2/chart" xmlns:c16="http://schemas.microsoft.com/office/drawing/2014/chart">
              <c:ext xmlns:c16="http://schemas.microsoft.com/office/drawing/2014/chart" uri="{C3380CC4-5D6E-409C-BE32-E72D297353CC}">
                <c16:uniqueId val="{00000008-52F2-4A25-BC96-CAE96591E593}"/>
              </c:ext>
            </c:extLst>
          </c:dPt>
          <c:dPt>
            <c:idx val="2"/>
            <c:bubble3D val="0"/>
            <c:spPr>
              <a:noFill/>
              <a:ln w="19050">
                <a:solidFill>
                  <a:sysClr val="window" lastClr="FFFFFF"/>
                </a:solidFill>
              </a:ln>
              <a:effectLst/>
            </c:spPr>
            <c:extLst xmlns:mc="http://schemas.openxmlformats.org/markup-compatibility/2006" xmlns:c14="http://schemas.microsoft.com/office/drawing/2007/8/2/chart" xmlns:c16="http://schemas.microsoft.com/office/drawing/2014/chart">
              <c:ext xmlns:c16="http://schemas.microsoft.com/office/drawing/2014/chart" uri="{C3380CC4-5D6E-409C-BE32-E72D297353CC}">
                <c16:uniqueId val="{0000000A-52F2-4A25-BC96-CAE96591E593}"/>
              </c:ext>
            </c:extLst>
          </c:dPt>
          <c:val>
            <c:numRef>
              <c:f>'Slide 19'!$A$6:$B$6</c:f>
              <c:numCache>
                <c:formatCode>0%</c:formatCode>
                <c:ptCount val="2"/>
                <c:pt idx="0">
                  <c:v>0.49</c:v>
                </c:pt>
                <c:pt idx="1">
                  <c:v>0.51</c:v>
                </c:pt>
              </c:numCache>
            </c:numRef>
          </c:val>
          <c:extLst xmlns:mc="http://schemas.openxmlformats.org/markup-compatibility/2006" xmlns:c14="http://schemas.microsoft.com/office/drawing/2007/8/2/chart" xmlns:c16="http://schemas.microsoft.com/office/drawing/2014/chart">
            <c:ext xmlns:c16="http://schemas.microsoft.com/office/drawing/2014/chart" uri="{C3380CC4-5D6E-409C-BE32-E72D297353CC}">
              <c16:uniqueId val="{0000000B-52F2-4A25-BC96-CAE96591E5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2"/>
      </c:doughnutChart>
    </c:plotArea>
    <c:plotVisOnly val="1"/>
    <c:dispBlanksAs val="gap"/>
    <c:showDLblsOverMax val="0"/>
    <c:extLst xmlns:mc="http://schemas.openxmlformats.org/markup-compatibility/2006" xmlns:c14="http://schemas.microsoft.com/office/drawing/2007/8/2/chart" xmlns:c16="http://schemas.microsoft.com/office/drawing/2014/chart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1"/>
          <c:order val="0"/>
          <c:spPr>
            <a:ln>
              <a:solidFill>
                <a:sysClr val="window" lastClr="FFFFFF"/>
              </a:solidFill>
            </a:ln>
          </c:spPr>
          <c:dPt>
            <c:idx val="0"/>
            <c:bubble3D val="0"/>
            <c:spPr>
              <a:solidFill>
                <a:srgbClr val="BC9BFF"/>
              </a:solidFill>
              <a:ln>
                <a:solidFill>
                  <a:sysClr val="window" lastClr="FFFFFF"/>
                </a:solidFill>
              </a:ln>
            </c:spPr>
            <c:extLst xmlns:mc="http://schemas.openxmlformats.org/markup-compatibility/2006" xmlns:c14="http://schemas.microsoft.com/office/drawing/2007/8/2/chart" xmlns:c16="http://schemas.microsoft.com/office/drawing/2014/chart">
              <c:ext xmlns:c16="http://schemas.microsoft.com/office/drawing/2014/chart" uri="{C3380CC4-5D6E-409C-BE32-E72D297353CC}">
                <c16:uniqueId val="{00000001-8687-48F1-8531-D0C9F98A7121}"/>
              </c:ext>
            </c:extLst>
          </c:dPt>
          <c:dPt>
            <c:idx val="1"/>
            <c:bubble3D val="0"/>
            <c:spPr>
              <a:solidFill>
                <a:sysClr val="window" lastClr="FFFFFF">
                  <a:lumMod val="75000"/>
                </a:sysClr>
              </a:solidFill>
              <a:ln>
                <a:solidFill>
                  <a:sysClr val="window" lastClr="FFFFFF"/>
                </a:solidFill>
              </a:ln>
            </c:spPr>
            <c:extLst xmlns:mc="http://schemas.openxmlformats.org/markup-compatibility/2006" xmlns:c14="http://schemas.microsoft.com/office/drawing/2007/8/2/chart" xmlns:c16="http://schemas.microsoft.com/office/drawing/2014/chart">
              <c:ext xmlns:c16="http://schemas.microsoft.com/office/drawing/2014/chart" uri="{C3380CC4-5D6E-409C-BE32-E72D297353CC}">
                <c16:uniqueId val="{00000003-8687-48F1-8531-D0C9F98A7121}"/>
              </c:ext>
            </c:extLst>
          </c:dPt>
          <c:val>
            <c:numRef>
              <c:f>'Slide 19'!$A$8:$B$8</c:f>
              <c:numCache>
                <c:formatCode>0%</c:formatCode>
                <c:ptCount val="2"/>
                <c:pt idx="0">
                  <c:v>0.3155</c:v>
                </c:pt>
                <c:pt idx="1">
                  <c:v>0.6845</c:v>
                </c:pt>
              </c:numCache>
            </c:numRef>
          </c:val>
          <c:extLst xmlns:mc="http://schemas.openxmlformats.org/markup-compatibility/2006" xmlns:c14="http://schemas.microsoft.com/office/drawing/2007/8/2/chart" xmlns:c16="http://schemas.microsoft.com/office/drawing/2014/chart">
            <c:ext xmlns:c16="http://schemas.microsoft.com/office/drawing/2014/chart" uri="{C3380CC4-5D6E-409C-BE32-E72D297353CC}">
              <c16:uniqueId val="{00000004-8687-48F1-8531-D0C9F98A7121}"/>
            </c:ext>
          </c:extLst>
        </c:ser>
        <c:ser>
          <c:idx val="0"/>
          <c:order val="1"/>
          <c:spPr>
            <a:ln>
              <a:solidFill>
                <a:sysClr val="window" lastClr="FFFFFF"/>
              </a:solidFill>
            </a:ln>
          </c:spPr>
          <c:dPt>
            <c:idx val="0"/>
            <c:bubble3D val="0"/>
            <c:spPr>
              <a:solidFill>
                <a:srgbClr val="BC9BFF"/>
              </a:solidFill>
              <a:ln>
                <a:solidFill>
                  <a:sysClr val="window" lastClr="FFFFFF"/>
                </a:solidFill>
              </a:ln>
            </c:spPr>
            <c:extLst xmlns:mc="http://schemas.openxmlformats.org/markup-compatibility/2006" xmlns:c14="http://schemas.microsoft.com/office/drawing/2007/8/2/chart" xmlns:c16="http://schemas.microsoft.com/office/drawing/2014/chart">
              <c:ext xmlns:c16="http://schemas.microsoft.com/office/drawing/2014/chart" uri="{C3380CC4-5D6E-409C-BE32-E72D297353CC}">
                <c16:uniqueId val="{00000006-8687-48F1-8531-D0C9F98A7121}"/>
              </c:ext>
            </c:extLst>
          </c:dPt>
          <c:dPt>
            <c:idx val="1"/>
            <c:bubble3D val="0"/>
            <c:spPr>
              <a:solidFill>
                <a:sysClr val="window" lastClr="FFFFFF">
                  <a:lumMod val="75000"/>
                </a:sysClr>
              </a:solidFill>
              <a:ln>
                <a:solidFill>
                  <a:sysClr val="window" lastClr="FFFFFF"/>
                </a:solidFill>
              </a:ln>
            </c:spPr>
            <c:extLst xmlns:mc="http://schemas.openxmlformats.org/markup-compatibility/2006" xmlns:c14="http://schemas.microsoft.com/office/drawing/2007/8/2/chart" xmlns:c16="http://schemas.microsoft.com/office/drawing/2014/chart">
              <c:ext xmlns:c16="http://schemas.microsoft.com/office/drawing/2014/chart" uri="{C3380CC4-5D6E-409C-BE32-E72D297353CC}">
                <c16:uniqueId val="{00000008-8687-48F1-8531-D0C9F98A7121}"/>
              </c:ext>
            </c:extLst>
          </c:dPt>
          <c:dPt>
            <c:idx val="2"/>
            <c:bubble3D val="0"/>
            <c:spPr>
              <a:noFill/>
              <a:ln w="19050">
                <a:solidFill>
                  <a:sysClr val="window" lastClr="FFFFFF"/>
                </a:solidFill>
              </a:ln>
              <a:effectLst/>
            </c:spPr>
            <c:extLst xmlns:mc="http://schemas.openxmlformats.org/markup-compatibility/2006" xmlns:c14="http://schemas.microsoft.com/office/drawing/2007/8/2/chart" xmlns:c16="http://schemas.microsoft.com/office/drawing/2014/chart">
              <c:ext xmlns:c16="http://schemas.microsoft.com/office/drawing/2014/chart" uri="{C3380CC4-5D6E-409C-BE32-E72D297353CC}">
                <c16:uniqueId val="{0000000A-8687-48F1-8531-D0C9F98A7121}"/>
              </c:ext>
            </c:extLst>
          </c:dPt>
          <c:val>
            <c:numRef>
              <c:f>'Slide 19'!$A$8:$B$8</c:f>
              <c:numCache>
                <c:formatCode>0%</c:formatCode>
                <c:ptCount val="2"/>
                <c:pt idx="0">
                  <c:v>0.3155</c:v>
                </c:pt>
                <c:pt idx="1">
                  <c:v>0.6845</c:v>
                </c:pt>
              </c:numCache>
            </c:numRef>
          </c:val>
          <c:extLst xmlns:mc="http://schemas.openxmlformats.org/markup-compatibility/2006" xmlns:c14="http://schemas.microsoft.com/office/drawing/2007/8/2/chart" xmlns:c16="http://schemas.microsoft.com/office/drawing/2014/chart">
            <c:ext xmlns:c16="http://schemas.microsoft.com/office/drawing/2014/chart" uri="{C3380CC4-5D6E-409C-BE32-E72D297353CC}">
              <c16:uniqueId val="{0000000B-8687-48F1-8531-D0C9F98A71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2"/>
      </c:doughnutChart>
    </c:plotArea>
    <c:plotVisOnly val="1"/>
    <c:dispBlanksAs val="gap"/>
    <c:showDLblsOverMax val="0"/>
    <c:extLst xmlns:mc="http://schemas.openxmlformats.org/markup-compatibility/2006" xmlns:c14="http://schemas.microsoft.com/office/drawing/2007/8/2/chart" xmlns:c16="http://schemas.microsoft.com/office/drawing/2014/chart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1"/>
          <c:order val="0"/>
          <c:spPr>
            <a:ln>
              <a:solidFill>
                <a:sysClr val="window" lastClr="FFFFFF"/>
              </a:solidFill>
            </a:ln>
          </c:spPr>
          <c:dPt>
            <c:idx val="0"/>
            <c:bubble3D val="0"/>
            <c:spPr>
              <a:solidFill>
                <a:srgbClr val="00A99A"/>
              </a:solidFill>
              <a:ln>
                <a:solidFill>
                  <a:sysClr val="window" lastClr="FFFFFF"/>
                </a:solidFill>
              </a:ln>
            </c:spPr>
            <c:extLst xmlns:mc="http://schemas.openxmlformats.org/markup-compatibility/2006" xmlns:c14="http://schemas.microsoft.com/office/drawing/2007/8/2/chart" xmlns:c16="http://schemas.microsoft.com/office/drawing/2014/chart">
              <c:ext xmlns:c16="http://schemas.microsoft.com/office/drawing/2014/chart" uri="{C3380CC4-5D6E-409C-BE32-E72D297353CC}">
                <c16:uniqueId val="{00000001-DEA9-40B2-8D98-4696B235EE59}"/>
              </c:ext>
            </c:extLst>
          </c:dPt>
          <c:dPt>
            <c:idx val="1"/>
            <c:bubble3D val="0"/>
            <c:spPr>
              <a:solidFill>
                <a:sysClr val="window" lastClr="FFFFFF">
                  <a:lumMod val="75000"/>
                </a:sysClr>
              </a:solidFill>
              <a:ln>
                <a:solidFill>
                  <a:sysClr val="window" lastClr="FFFFFF"/>
                </a:solidFill>
              </a:ln>
            </c:spPr>
            <c:extLst xmlns:mc="http://schemas.openxmlformats.org/markup-compatibility/2006" xmlns:c14="http://schemas.microsoft.com/office/drawing/2007/8/2/chart" xmlns:c16="http://schemas.microsoft.com/office/drawing/2014/chart">
              <c:ext xmlns:c16="http://schemas.microsoft.com/office/drawing/2014/chart" uri="{C3380CC4-5D6E-409C-BE32-E72D297353CC}">
                <c16:uniqueId val="{00000003-DEA9-40B2-8D98-4696B235EE59}"/>
              </c:ext>
            </c:extLst>
          </c:dPt>
          <c:val>
            <c:numRef>
              <c:f>'Slide 19'!$A$9:$B$9</c:f>
              <c:numCache>
                <c:formatCode>0%</c:formatCode>
                <c:ptCount val="2"/>
                <c:pt idx="0" formatCode="0.0%">
                  <c:v>0.26400000000000001</c:v>
                </c:pt>
                <c:pt idx="1">
                  <c:v>0.73599999999999999</c:v>
                </c:pt>
              </c:numCache>
            </c:numRef>
          </c:val>
          <c:extLst xmlns:mc="http://schemas.openxmlformats.org/markup-compatibility/2006" xmlns:c14="http://schemas.microsoft.com/office/drawing/2007/8/2/chart" xmlns:c16="http://schemas.microsoft.com/office/drawing/2014/chart">
            <c:ext xmlns:c16="http://schemas.microsoft.com/office/drawing/2014/chart" uri="{C3380CC4-5D6E-409C-BE32-E72D297353CC}">
              <c16:uniqueId val="{00000004-DEA9-40B2-8D98-4696B235EE59}"/>
            </c:ext>
          </c:extLst>
        </c:ser>
        <c:ser>
          <c:idx val="0"/>
          <c:order val="1"/>
          <c:spPr>
            <a:ln>
              <a:solidFill>
                <a:sysClr val="window" lastClr="FFFFFF"/>
              </a:solidFill>
            </a:ln>
          </c:spPr>
          <c:dPt>
            <c:idx val="0"/>
            <c:bubble3D val="0"/>
            <c:spPr>
              <a:solidFill>
                <a:srgbClr val="00A99A"/>
              </a:solidFill>
              <a:ln>
                <a:solidFill>
                  <a:sysClr val="window" lastClr="FFFFFF"/>
                </a:solidFill>
              </a:ln>
            </c:spPr>
            <c:extLst xmlns:mc="http://schemas.openxmlformats.org/markup-compatibility/2006" xmlns:c14="http://schemas.microsoft.com/office/drawing/2007/8/2/chart" xmlns:c16="http://schemas.microsoft.com/office/drawing/2014/chart">
              <c:ext xmlns:c16="http://schemas.microsoft.com/office/drawing/2014/chart" uri="{C3380CC4-5D6E-409C-BE32-E72D297353CC}">
                <c16:uniqueId val="{00000006-DEA9-40B2-8D98-4696B235EE59}"/>
              </c:ext>
            </c:extLst>
          </c:dPt>
          <c:dPt>
            <c:idx val="1"/>
            <c:bubble3D val="0"/>
            <c:spPr>
              <a:solidFill>
                <a:sysClr val="window" lastClr="FFFFFF">
                  <a:lumMod val="75000"/>
                </a:sysClr>
              </a:solidFill>
              <a:ln>
                <a:solidFill>
                  <a:sysClr val="window" lastClr="FFFFFF"/>
                </a:solidFill>
              </a:ln>
            </c:spPr>
            <c:extLst xmlns:mc="http://schemas.openxmlformats.org/markup-compatibility/2006" xmlns:c14="http://schemas.microsoft.com/office/drawing/2007/8/2/chart" xmlns:c16="http://schemas.microsoft.com/office/drawing/2014/chart">
              <c:ext xmlns:c16="http://schemas.microsoft.com/office/drawing/2014/chart" uri="{C3380CC4-5D6E-409C-BE32-E72D297353CC}">
                <c16:uniqueId val="{00000008-DEA9-40B2-8D98-4696B235EE59}"/>
              </c:ext>
            </c:extLst>
          </c:dPt>
          <c:dPt>
            <c:idx val="2"/>
            <c:bubble3D val="0"/>
            <c:spPr>
              <a:noFill/>
              <a:ln w="19050">
                <a:solidFill>
                  <a:sysClr val="window" lastClr="FFFFFF"/>
                </a:solidFill>
              </a:ln>
              <a:effectLst/>
            </c:spPr>
            <c:extLst xmlns:mc="http://schemas.openxmlformats.org/markup-compatibility/2006" xmlns:c14="http://schemas.microsoft.com/office/drawing/2007/8/2/chart" xmlns:c16="http://schemas.microsoft.com/office/drawing/2014/chart">
              <c:ext xmlns:c16="http://schemas.microsoft.com/office/drawing/2014/chart" uri="{C3380CC4-5D6E-409C-BE32-E72D297353CC}">
                <c16:uniqueId val="{0000000A-DEA9-40B2-8D98-4696B235EE59}"/>
              </c:ext>
            </c:extLst>
          </c:dPt>
          <c:val>
            <c:numRef>
              <c:f>'Slide 19'!$A$9:$B$9</c:f>
              <c:numCache>
                <c:formatCode>0%</c:formatCode>
                <c:ptCount val="2"/>
                <c:pt idx="0" formatCode="0.0%">
                  <c:v>0.26400000000000001</c:v>
                </c:pt>
                <c:pt idx="1">
                  <c:v>0.73599999999999999</c:v>
                </c:pt>
              </c:numCache>
            </c:numRef>
          </c:val>
          <c:extLst xmlns:mc="http://schemas.openxmlformats.org/markup-compatibility/2006" xmlns:c14="http://schemas.microsoft.com/office/drawing/2007/8/2/chart" xmlns:c16="http://schemas.microsoft.com/office/drawing/2014/chart">
            <c:ext xmlns:c16="http://schemas.microsoft.com/office/drawing/2014/chart" uri="{C3380CC4-5D6E-409C-BE32-E72D297353CC}">
              <c16:uniqueId val="{0000000B-DEA9-40B2-8D98-4696B235EE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2"/>
      </c:doughnutChart>
    </c:plotArea>
    <c:plotVisOnly val="1"/>
    <c:dispBlanksAs val="gap"/>
    <c:showDLblsOverMax val="0"/>
    <c:extLst xmlns:mc="http://schemas.openxmlformats.org/markup-compatibility/2006" xmlns:c14="http://schemas.microsoft.com/office/drawing/2007/8/2/chart" xmlns:c16="http://schemas.microsoft.com/office/drawing/2014/chart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/>
    </cs:fontRef>
    <cs:defRPr sz="1000" kern="1200"/>
  </cs:axisTitle>
  <cs:categoryAxis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/>
    </cs:fontRef>
    <cs:defRPr sz="9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/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/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/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/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/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/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3B3620-2FC9-4C60-A45E-4924F14EDD6C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C575A9-FA20-4A98-917B-B159248E07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5856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F6E0E5-F065-4C6A-AEAA-14D8900DFE7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08303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D896C9-D366-47F2-8879-30E2F8076DF3}" type="slidenum">
              <a:rPr kumimoji="0" lang="en-US" sz="1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72667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3747B4-41B8-4163-9F0A-50F3C4BDA987}" type="slidenum">
              <a:rPr kumimoji="0" lang="en-GB" sz="1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317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34430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ts val="1117"/>
              </a:spcAft>
            </a:pPr>
            <a:endParaRPr lang="en-GB" sz="1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0418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D2BCE8-5EFF-4E5E-9691-C9E0D927D93A}" type="slidenum">
              <a:rPr kumimoji="0" lang="en-GB" sz="1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04189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95454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AP regional median calculated from data reported by many PEPFAR countries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2446B-4CC4-48BF-8259-C1257346B02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960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AF4C319-7FB9-4D2A-AD58-3D89560E5F5B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56652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C6CAD9-8640-8C36-A55B-B35EE7EE6C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069C58B-9DFB-76A6-C09F-0269DBBF08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7BC78F7-47A6-2DCB-D0A9-2C6E30C69E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7FFC67-A83F-936C-75B5-034E6D6F45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AF4C319-7FB9-4D2A-AD58-3D89560E5F5B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1351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ts val="1117"/>
              </a:spcAft>
            </a:pPr>
            <a:endParaRPr lang="en-GB" sz="1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0418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D2BCE8-5EFF-4E5E-9691-C9E0D927D93A}" type="slidenum">
              <a:rPr kumimoji="0" lang="en-GB" sz="1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04189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95454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62446B-4CC4-48BF-8259-C1257346B0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42065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570A22-E839-BE52-7009-6CE7CFCF90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DA2406-1207-EBAF-CFA9-790C352BD7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EA4105-94A2-DD8C-8AD0-7ABF819318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92D3A-0776-4840-9B47-E8E5F3630275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824DA6-B134-60B6-9B5B-F0F23C3833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A44210-955D-8CF2-ED11-5231FFD425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A7EAA-1AA3-4BA0-BB9F-1327023464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9605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3F71A3-9733-A161-928B-F88B1DE05F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6D3ACD-50CC-3AC4-7856-E11DF6001D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DE2629-5346-906E-A5CD-3A447D3CDE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92D3A-0776-4840-9B47-E8E5F3630275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DE065C-5C12-8F0B-9227-24E9E09F3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B264EF-AE28-3760-9D08-43F496C924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A7EAA-1AA3-4BA0-BB9F-1327023464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8857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81B2CF1-00B4-6B32-4124-E33C71BFDC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79B91EB-5DD5-5232-984A-657CB2F822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035468-40A4-DA28-1292-F71FDC570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92D3A-0776-4840-9B47-E8E5F3630275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2C58C0-6E11-5F78-DDE3-D2D61084D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FF9352-C5CC-EEA6-5FC9-B615C809F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A7EAA-1AA3-4BA0-BB9F-1327023464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02009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EBBC11-91E9-6DF7-69C0-E1AEF245DB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4B33AF-F4AD-132B-A46B-CD71C6CA59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A09977-95BD-1288-5575-43D0B37F96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92D3A-0776-4840-9B47-E8E5F3630275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893E09-4FA4-3949-1FE1-022752137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ACF7F2-EAAA-9D0F-50DE-C88BED908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A7EAA-1AA3-4BA0-BB9F-1327023464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3601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C21CB6-7478-1EF6-3219-16A55256E5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FD93CC-2BF0-639B-04EA-78519EFBBA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A99E9-AC0F-E27F-A331-C0D8AF9B9E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92D3A-0776-4840-9B47-E8E5F3630275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5AF9BA-41B2-FA5C-4DC6-54A81B7B8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8D7F8E-024E-9BEC-E23E-84CA8FF0D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A7EAA-1AA3-4BA0-BB9F-1327023464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2837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E806C-BB0A-3576-DE04-34077B63A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E79D39-D7B9-F4EA-9CF6-B31EE8D16C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F3FAC2-8BE0-5FB7-A019-8C768FE668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567F66-9B2B-5DDC-C581-8DDEBA06BA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92D3A-0776-4840-9B47-E8E5F3630275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EFC42F-4663-BDC1-4ECB-14A090BC6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2E0302-C42E-36B6-F129-1376ACE3D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A7EAA-1AA3-4BA0-BB9F-1327023464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6743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B550C4-8398-F4B4-0930-E3BE69D80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AC055D-AE58-A219-70DE-83993AC18E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4E8152-04F5-90DA-4680-38B370C0E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1D0F5F-D27A-0C0D-FADC-B36A81669C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8EBF10A-6A59-9F0F-CDB3-03F65B1613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9414B0B-CADB-BAC1-7964-1204FC899C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92D3A-0776-4840-9B47-E8E5F3630275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EF0AB9C-E1A1-8D86-65FC-61D2EE59D1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36B846E-8E60-48BA-7520-A6A173865A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A7EAA-1AA3-4BA0-BB9F-1327023464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505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823A8A-4C84-F37B-A3B4-F94AB3BA8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540C6F-6B57-11DE-E881-6D14FA1CD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92D3A-0776-4840-9B47-E8E5F3630275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6115F3-14CC-97FE-D563-064611C6D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AECEDAA-2297-7DCA-D7D5-D2A42446EC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A7EAA-1AA3-4BA0-BB9F-1327023464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7280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F290DB7-B415-C328-F22F-7A8975D824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92D3A-0776-4840-9B47-E8E5F3630275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B6C5058-F2EB-D68B-9DE5-3130C6B92A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245D1B-1221-A7EA-99CD-9284BD0AB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A7EAA-1AA3-4BA0-BB9F-1327023464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1801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E6562A-8AE4-8C23-4744-2C7E1268D0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05DD8D-EC0E-643A-F3D9-5F9D1FEF59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48A667-808C-2596-C784-0E00260A50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AC622A-BFC6-FCF2-0658-574E5FBB93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92D3A-0776-4840-9B47-E8E5F3630275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F4DF5C-767C-CCE9-1A9C-D58838016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6F2E59-4A49-DDD5-E2FB-EADA50A237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A7EAA-1AA3-4BA0-BB9F-1327023464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3677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043E2-97C3-0E74-AC1A-A79E3B0768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AB2463B-6C92-B72A-E3F8-D9D8B163A9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95AE08-B5AD-FF6C-1D7F-AD6F44C59C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0A6037-A6CB-9598-695E-8F3EB1E30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92D3A-0776-4840-9B47-E8E5F3630275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F27A1E-75BE-D36B-E3CC-82981A88F2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CC022B-53AA-3E95-DEAD-242DEF939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A7EAA-1AA3-4BA0-BB9F-1327023464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7800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ysClr val="window" lastClr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4466B52-E12F-ADD5-589D-8FB371FC8B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8D15C8-4F11-B817-571E-3A6E06E950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7676C8-6739-F68C-E1E6-A79D391B51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392D3A-0776-4840-9B47-E8E5F3630275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0F3845-7A85-6282-9C89-55CEBCEAE7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65407-3F17-EBA4-C3B5-BA37928416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DA7EAA-1AA3-4BA0-BB9F-1327023464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8753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idsdatahub.org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idsdatahub.org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hyperlink" Target="http://www.aidsdatahub.org/" TargetMode="Externa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idsdatahub.org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idsdatahub.or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idsdatahub.org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aidsdatahub.org/" TargetMode="Externa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chart" Target="../charts/chart6.xm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aidsdatahub.org/" TargetMode="External"/><Relationship Id="rId5" Type="http://schemas.openxmlformats.org/officeDocument/2006/relationships/chart" Target="../charts/chart8.xml"/><Relationship Id="rId4" Type="http://schemas.openxmlformats.org/officeDocument/2006/relationships/chart" Target="../charts/chart7.xml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6CCA5F87-1D1E-45CB-8D83-FC7EEFAD99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D3A3937-0DCF-C674-1055-6D6F0E83899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2193" t="9091" r="23745" b="1"/>
          <a:stretch/>
        </p:blipFill>
        <p:spPr>
          <a:xfrm>
            <a:off x="20" y="10"/>
            <a:ext cx="8668492" cy="6857990"/>
          </a:xfrm>
          <a:prstGeom prst="rect">
            <a:avLst/>
          </a:prstGeom>
        </p:spPr>
      </p:pic>
      <p:sp>
        <p:nvSpPr>
          <p:cNvPr id="48" name="Rectangle 47">
            <a:extLst>
              <a:ext uri="{FF2B5EF4-FFF2-40B4-BE49-F238E27FC236}">
                <a16:creationId xmlns:a16="http://schemas.microsoft.com/office/drawing/2014/main" id="{7CCFC2C6-6238-4A2F-93DE-2ADF74AF63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711652" y="0"/>
            <a:ext cx="8480347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79FD00-7005-48CC-BB4F-2C66D85FB0E9}"/>
              </a:ext>
            </a:extLst>
          </p:cNvPr>
          <p:cNvSpPr txBox="1"/>
          <p:nvPr/>
        </p:nvSpPr>
        <p:spPr>
          <a:xfrm>
            <a:off x="7848600" y="1122363"/>
            <a:ext cx="4023360" cy="320413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b">
            <a:normAutofit/>
          </a:bodyPr>
          <a:lstStyle>
            <a:defPPr>
              <a:defRPr lang="en-US"/>
            </a:defPPr>
            <a:lvl1pPr marR="0" lvl="0" indent="0" algn="ctr" defTabSz="4572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3600" b="1" i="0" u="none" strike="noStrike" cap="none" spc="0" normalizeH="0" baseline="0">
                <a:ln>
                  <a:noFill/>
                </a:ln>
                <a:solidFill>
                  <a:srgbClr val="15A194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l" defTabSz="914400">
              <a:spcAft>
                <a:spcPts val="600"/>
              </a:spcAft>
            </a:pPr>
            <a:r>
              <a:rPr lang="ru-RU" sz="3200" dirty="0"/>
              <a:t>Предстоящие вызовы: Эпидемическая ситуация в регионе ВЕЦА</a:t>
            </a:r>
            <a:br>
              <a:rPr lang="en-US" sz="44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en-US" sz="44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130540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51648" y="4546920"/>
            <a:ext cx="402336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37179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440C44-CAF6-3F78-1975-1E9EE552F0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74BE4B5-E162-D937-9604-E67A10108751}"/>
              </a:ext>
            </a:extLst>
          </p:cNvPr>
          <p:cNvSpPr/>
          <p:nvPr/>
        </p:nvSpPr>
        <p:spPr>
          <a:xfrm>
            <a:off x="0" y="2749"/>
            <a:ext cx="12185367" cy="1143639"/>
          </a:xfrm>
          <a:prstGeom prst="rect">
            <a:avLst/>
          </a:prstGeom>
          <a:solidFill>
            <a:srgbClr val="E51937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6583D4-AC0B-D0CD-2458-83B5C76B4F1B}"/>
              </a:ext>
            </a:extLst>
          </p:cNvPr>
          <p:cNvSpPr txBox="1"/>
          <p:nvPr/>
        </p:nvSpPr>
        <p:spPr>
          <a:xfrm>
            <a:off x="309966" y="58421"/>
            <a:ext cx="1169088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Autofit/>
          </a:bodyPr>
          <a:lstStyle>
            <a:lvl1pPr algn="ctr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>
                <a:solidFill>
                  <a:srgbClr val="15A194"/>
                </a:solidFill>
                <a:latin typeface="Arial Nova" panose="020B05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</a:lstStyle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Региональные приоритеты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BDDCF4D-F507-431E-71B5-4E67398D51CE}"/>
              </a:ext>
            </a:extLst>
          </p:cNvPr>
          <p:cNvSpPr txBox="1"/>
          <p:nvPr/>
        </p:nvSpPr>
        <p:spPr>
          <a:xfrm>
            <a:off x="935419" y="1346786"/>
            <a:ext cx="10583919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Обеспечить U=U: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Достижение и поддержание высокого уровня охвата лечением, удержания и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не обнаруживаемой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вирусной нагрузки.</a:t>
            </a:r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Легкий доступ к тестированию на ВИЧ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; самотестирование</a:t>
            </a:r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Фокус на своевременной диагностике: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быстрое достижение вирусной супрессии для ограничения возможности передачи вируса</a:t>
            </a:r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Усиление профилактики ВИЧ: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предугадывать меняющиеся индивидуальные потребности и предпочтения; </a:t>
            </a:r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Услуги для ключевых групп населения: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услуги, удовлетворяющие особые потребности групп населения, которые поддерживаются и основываются на правах человека и предоставляются сообществами</a:t>
            </a:r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Поддерживать факторы, способствующие развитию общества (10-10-10)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, и меры реагирования под руководством сообществ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,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которые улучшают услуги в связи с ВИЧ и прекращают распространение новых инфекций и смертность от СПИДа</a:t>
            </a:r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Интеграция услуг в связи с ВИЧ с другими услугами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; оказание услуг здравоохранения для стареющего населения, живущего с ВИЧ;</a:t>
            </a:r>
          </a:p>
        </p:txBody>
      </p:sp>
    </p:spTree>
    <p:extLst>
      <p:ext uri="{BB962C8B-B14F-4D97-AF65-F5344CB8AC3E}">
        <p14:creationId xmlns:p14="http://schemas.microsoft.com/office/powerpoint/2010/main" val="4243772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37">
            <a:extLst>
              <a:ext uri="{FF2B5EF4-FFF2-40B4-BE49-F238E27FC236}">
                <a16:creationId xmlns:a16="http://schemas.microsoft.com/office/drawing/2014/main" id="{40B51FDC-9DA5-46A8-908B-A2FAB75D15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7051" y="21412"/>
            <a:ext cx="10491861" cy="741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28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Глобальные и региональные данные</a:t>
            </a:r>
            <a:endParaRPr kumimoji="0" lang="en-US" altLang="en-US" sz="28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A8BCA3-4A1F-5299-E0BD-677B8B3314AA}"/>
              </a:ext>
            </a:extLst>
          </p:cNvPr>
          <p:cNvSpPr txBox="1"/>
          <p:nvPr/>
        </p:nvSpPr>
        <p:spPr>
          <a:xfrm>
            <a:off x="279919" y="6572892"/>
            <a:ext cx="849194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Source: Prepared by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  <a:hlinkClick r:id="rId3"/>
              </a:rPr>
              <a:t>www.aidsdatahub.org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based on UNAIDS 2024 HIV Estimates</a:t>
            </a:r>
            <a:endParaRPr kumimoji="0" lang="en-GB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1B20F3C-27B5-9D28-7171-0D8880E530AA}"/>
              </a:ext>
            </a:extLst>
          </p:cNvPr>
          <p:cNvGrpSpPr/>
          <p:nvPr/>
        </p:nvGrpSpPr>
        <p:grpSpPr>
          <a:xfrm>
            <a:off x="220225" y="722861"/>
            <a:ext cx="11541124" cy="5715737"/>
            <a:chOff x="220225" y="492341"/>
            <a:chExt cx="11541124" cy="5715737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F83B97B4-132B-DD5A-6384-9D8B9D67C8CC}"/>
                </a:ext>
              </a:extLst>
            </p:cNvPr>
            <p:cNvGrpSpPr/>
            <p:nvPr/>
          </p:nvGrpSpPr>
          <p:grpSpPr>
            <a:xfrm>
              <a:off x="220225" y="492341"/>
              <a:ext cx="11541124" cy="5651581"/>
              <a:chOff x="669925" y="492341"/>
              <a:chExt cx="11541124" cy="5651581"/>
            </a:xfrm>
          </p:grpSpPr>
          <p:sp>
            <p:nvSpPr>
              <p:cNvPr id="14" name="Text Box 6">
                <a:extLst>
                  <a:ext uri="{FF2B5EF4-FFF2-40B4-BE49-F238E27FC236}">
                    <a16:creationId xmlns:a16="http://schemas.microsoft.com/office/drawing/2014/main" id="{97BDD651-30FB-4C89-9793-D22FDD278B8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69925" y="5160734"/>
                <a:ext cx="2486025" cy="646331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defTabSz="4572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1pPr>
                <a:lvl2pPr marL="37931725" indent="-37474525" defTabSz="4572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2pPr>
                <a:lvl3pPr marL="1143000" indent="-228600" defTabSz="4572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3pPr>
                <a:lvl4pPr marL="1600200" indent="-228600" defTabSz="4572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4pPr>
                <a:lvl5pPr marL="2057400" indent="-228600" defTabSz="4572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9pPr>
              </a:lstStyle>
              <a:p>
                <a:pPr marL="0" marR="0" lvl="0" indent="0" algn="l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9999"/>
                    </a:solidFill>
                    <a:uLnTx/>
                    <a:uFillTx/>
                    <a:latin typeface="Arial"/>
                    <a:ea typeface="ＭＳ Ｐゴシック" pitchFamily="34" charset="-128"/>
                    <a:cs typeface="+mn-cs"/>
                  </a:rPr>
                  <a:t>Количество людей получающих АРТ</a:t>
                </a:r>
                <a:endParaRPr kumimoji="0" lang="en-US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9999"/>
                  </a:solidFill>
                  <a:uLnTx/>
                  <a:uFillTx/>
                  <a:latin typeface="Arial"/>
                  <a:ea typeface="ＭＳ Ｐゴシック" pitchFamily="34" charset="-128"/>
                  <a:cs typeface="+mn-cs"/>
                </a:endParaRPr>
              </a:p>
            </p:txBody>
          </p:sp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C1C4952F-C68E-4911-9C2B-01CAF5A9F3D0}"/>
                  </a:ext>
                </a:extLst>
              </p:cNvPr>
              <p:cNvGrpSpPr/>
              <p:nvPr/>
            </p:nvGrpSpPr>
            <p:grpSpPr>
              <a:xfrm>
                <a:off x="692150" y="492341"/>
                <a:ext cx="11518899" cy="5651581"/>
                <a:chOff x="692150" y="492341"/>
                <a:chExt cx="11518899" cy="5651581"/>
              </a:xfrm>
            </p:grpSpPr>
            <p:grpSp>
              <p:nvGrpSpPr>
                <p:cNvPr id="5" name="Group 4">
                  <a:extLst>
                    <a:ext uri="{FF2B5EF4-FFF2-40B4-BE49-F238E27FC236}">
                      <a16:creationId xmlns:a16="http://schemas.microsoft.com/office/drawing/2014/main" id="{07F8D511-90DF-48CC-BB67-C81FFADEBF8F}"/>
                    </a:ext>
                  </a:extLst>
                </p:cNvPr>
                <p:cNvGrpSpPr/>
                <p:nvPr/>
              </p:nvGrpSpPr>
              <p:grpSpPr>
                <a:xfrm>
                  <a:off x="692150" y="1172045"/>
                  <a:ext cx="11518899" cy="4971877"/>
                  <a:chOff x="692150" y="1172045"/>
                  <a:chExt cx="11518899" cy="4971877"/>
                </a:xfrm>
              </p:grpSpPr>
              <p:grpSp>
                <p:nvGrpSpPr>
                  <p:cNvPr id="4" name="Group 3">
                    <a:extLst>
                      <a:ext uri="{FF2B5EF4-FFF2-40B4-BE49-F238E27FC236}">
                        <a16:creationId xmlns:a16="http://schemas.microsoft.com/office/drawing/2014/main" id="{F0EAC660-110E-46F2-A25F-6E219BD0B9B2}"/>
                      </a:ext>
                    </a:extLst>
                  </p:cNvPr>
                  <p:cNvGrpSpPr/>
                  <p:nvPr/>
                </p:nvGrpSpPr>
                <p:grpSpPr>
                  <a:xfrm>
                    <a:off x="692150" y="1172045"/>
                    <a:ext cx="11518899" cy="4971877"/>
                    <a:chOff x="1111250" y="1576090"/>
                    <a:chExt cx="11518899" cy="4971877"/>
                  </a:xfrm>
                </p:grpSpPr>
                <p:sp>
                  <p:nvSpPr>
                    <p:cNvPr id="5123" name="Text Box 3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6187639" y="1628800"/>
                      <a:ext cx="1828525" cy="491916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>
                      <a:outerShdw blurRad="44450" dist="27940" dir="5400000" algn="ctr">
                        <a:srgbClr val="000000">
                          <a:alpha val="32000"/>
                        </a:srgbClr>
                      </a:outerShdw>
                    </a:effectLst>
                  </p:spPr>
                  <p:txBody>
                    <a:bodyPr wrap="square">
                      <a:spAutoFit/>
                    </a:bodyPr>
                    <a:lstStyle>
                      <a:lvl1pPr defTabSz="457200" eaLnBrk="0" hangingPunct="0">
                        <a:tabLst>
                          <a:tab pos="2863850" algn="l"/>
                          <a:tab pos="65786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defTabSz="457200" eaLnBrk="0" hangingPunct="0">
                        <a:tabLst>
                          <a:tab pos="2863850" algn="l"/>
                          <a:tab pos="65786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defTabSz="457200" eaLnBrk="0" hangingPunct="0">
                        <a:tabLst>
                          <a:tab pos="2863850" algn="l"/>
                          <a:tab pos="65786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defTabSz="457200" eaLnBrk="0" hangingPunct="0">
                        <a:tabLst>
                          <a:tab pos="2863850" algn="l"/>
                          <a:tab pos="65786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defTabSz="457200" eaLnBrk="0" hangingPunct="0">
                        <a:tabLst>
                          <a:tab pos="2863850" algn="l"/>
                          <a:tab pos="65786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863850" algn="l"/>
                          <a:tab pos="65786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863850" algn="l"/>
                          <a:tab pos="65786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863850" algn="l"/>
                          <a:tab pos="65786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863850" algn="l"/>
                          <a:tab pos="65786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457200" rtl="0" eaLnBrk="0" fontAlgn="base" latinLnBrk="0" hangingPunct="0">
                        <a:lnSpc>
                          <a:spcPts val="21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5713" algn="l"/>
                          <a:tab pos="2863850" algn="l"/>
                          <a:tab pos="6578600" algn="l"/>
                        </a:tabLst>
                        <a:defRPr/>
                      </a:pPr>
                      <a:r>
                        <a:rPr kumimoji="0" lang="en-GB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99FF"/>
                          </a:solidFill>
                          <a:uLnTx/>
                          <a:uFillTx/>
                          <a:latin typeface="Arial"/>
                          <a:ea typeface="MS PGothic" pitchFamily="34" charset="-128"/>
                          <a:cs typeface="Arial" charset="0"/>
                        </a:rPr>
                        <a:t>39.9 </a:t>
                      </a:r>
                      <a:r>
                        <a:rPr kumimoji="0" lang="ru-RU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99FF"/>
                          </a:solidFill>
                          <a:uLnTx/>
                          <a:uFillTx/>
                          <a:latin typeface="Arial"/>
                          <a:ea typeface="MS PGothic" pitchFamily="34" charset="-128"/>
                          <a:cs typeface="Arial" charset="0"/>
                        </a:rPr>
                        <a:t>миллионов</a:t>
                      </a:r>
                    </a:p>
                    <a:p>
                      <a:pPr marL="0" marR="0" lvl="0" indent="0" algn="r" defTabSz="457200" rtl="0" eaLnBrk="0" fontAlgn="base" latinLnBrk="0" hangingPunct="0">
                        <a:lnSpc>
                          <a:spcPts val="21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5713" algn="l"/>
                          <a:tab pos="2863850" algn="l"/>
                          <a:tab pos="6578600" algn="l"/>
                        </a:tabLst>
                        <a:defRPr/>
                      </a:pPr>
                      <a:r>
                        <a:rPr kumimoji="0" lang="en-GB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uLnTx/>
                          <a:uFillTx/>
                          <a:latin typeface="Arial"/>
                          <a:ea typeface="MS PGothic" pitchFamily="34" charset="-128"/>
                          <a:cs typeface="Arial" charset="0"/>
                        </a:rPr>
                        <a:t>38.6 </a:t>
                      </a:r>
                      <a:r>
                        <a:rPr kumimoji="0" lang="ru-RU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uLnTx/>
                          <a:uFillTx/>
                          <a:latin typeface="Arial"/>
                          <a:ea typeface="MS PGothic" pitchFamily="34" charset="-128"/>
                          <a:cs typeface="Arial" charset="0"/>
                        </a:rPr>
                        <a:t>миллионов</a:t>
                      </a:r>
                      <a:endParaRPr kumimoji="0" lang="en-US" altLang="en-US" sz="13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>
                            <a:lumMod val="50000"/>
                          </a:prstClr>
                        </a:solidFill>
                        <a:uLnTx/>
                        <a:uFillTx/>
                        <a:latin typeface="Arial"/>
                        <a:ea typeface="MS PGothic" pitchFamily="34" charset="-128"/>
                        <a:cs typeface="Arial" charset="0"/>
                      </a:endParaRPr>
                    </a:p>
                    <a:p>
                      <a:pPr marL="0" marR="0" lvl="0" indent="0" algn="r" defTabSz="457200" rtl="0" eaLnBrk="0" fontAlgn="base" latinLnBrk="0" hangingPunct="0">
                        <a:lnSpc>
                          <a:spcPts val="21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5713" algn="l"/>
                          <a:tab pos="2863850" algn="l"/>
                          <a:tab pos="6578600" algn="l"/>
                        </a:tabLst>
                        <a:defRPr/>
                      </a:pPr>
                      <a:r>
                        <a:rPr kumimoji="0" lang="en-GB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uLnTx/>
                          <a:uFillTx/>
                          <a:latin typeface="Arial"/>
                          <a:ea typeface="MS PGothic" pitchFamily="34" charset="-128"/>
                          <a:cs typeface="Arial" charset="0"/>
                        </a:rPr>
                        <a:t>20 </a:t>
                      </a:r>
                      <a:r>
                        <a:rPr kumimoji="0" lang="ru-RU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uLnTx/>
                          <a:uFillTx/>
                          <a:latin typeface="Arial"/>
                          <a:ea typeface="MS PGothic" pitchFamily="34" charset="-128"/>
                          <a:cs typeface="Arial" charset="0"/>
                        </a:rPr>
                        <a:t>миллионов</a:t>
                      </a:r>
                      <a:endParaRPr kumimoji="0" lang="en-US" altLang="en-US" sz="13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>
                            <a:lumMod val="50000"/>
                          </a:prstClr>
                        </a:solidFill>
                        <a:uLnTx/>
                        <a:uFillTx/>
                        <a:latin typeface="Arial"/>
                        <a:ea typeface="MS PGothic" pitchFamily="34" charset="-128"/>
                        <a:cs typeface="Arial" charset="0"/>
                      </a:endParaRPr>
                    </a:p>
                    <a:p>
                      <a:pPr marL="0" marR="0" lvl="0" indent="0" algn="r" defTabSz="457200" rtl="0" eaLnBrk="0" fontAlgn="base" latinLnBrk="0" hangingPunct="0">
                        <a:lnSpc>
                          <a:spcPts val="21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5713" algn="l"/>
                          <a:tab pos="2863850" algn="l"/>
                          <a:tab pos="6578600" algn="l"/>
                        </a:tabLst>
                        <a:defRPr/>
                      </a:pPr>
                      <a:r>
                        <a:rPr kumimoji="0" lang="en-US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uLnTx/>
                          <a:uFillTx/>
                          <a:latin typeface="Arial"/>
                          <a:ea typeface="MS PGothic" pitchFamily="34" charset="-128"/>
                          <a:cs typeface="Arial" charset="0"/>
                        </a:rPr>
                        <a:t>  1.5 </a:t>
                      </a:r>
                      <a:r>
                        <a:rPr kumimoji="0" lang="ru-RU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uLnTx/>
                          <a:uFillTx/>
                          <a:latin typeface="Arial"/>
                          <a:ea typeface="MS PGothic" pitchFamily="34" charset="-128"/>
                          <a:cs typeface="Arial" charset="0"/>
                        </a:rPr>
                        <a:t>миллионов</a:t>
                      </a:r>
                      <a:endParaRPr kumimoji="0" lang="en-US" altLang="en-US" sz="13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>
                            <a:lumMod val="50000"/>
                          </a:prstClr>
                        </a:solidFill>
                        <a:uLnTx/>
                        <a:uFillTx/>
                        <a:latin typeface="Arial"/>
                        <a:ea typeface="MS PGothic" pitchFamily="34" charset="-128"/>
                        <a:cs typeface="Arial" charset="0"/>
                      </a:endParaRPr>
                    </a:p>
                    <a:p>
                      <a:pPr marL="0" marR="0" lvl="0" indent="0" algn="r" defTabSz="457200" rtl="0" eaLnBrk="0" fontAlgn="base" latinLnBrk="0" hangingPunct="0">
                        <a:lnSpc>
                          <a:spcPts val="21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5713" algn="l"/>
                          <a:tab pos="2863850" algn="l"/>
                          <a:tab pos="6578600" algn="l"/>
                        </a:tabLst>
                        <a:defRPr/>
                      </a:pPr>
                      <a:endParaRPr kumimoji="0" lang="en-US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uLnTx/>
                        <a:uFillTx/>
                        <a:latin typeface="Arial"/>
                        <a:ea typeface="MS PGothic" pitchFamily="34" charset="-128"/>
                        <a:cs typeface="Arial" charset="0"/>
                      </a:endParaRPr>
                    </a:p>
                    <a:p>
                      <a:pPr marL="0" marR="0" lvl="0" indent="0" algn="r" defTabSz="457200" rtl="0" eaLnBrk="0" fontAlgn="base" latinLnBrk="0" hangingPunct="0">
                        <a:lnSpc>
                          <a:spcPts val="21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5713" algn="l"/>
                          <a:tab pos="2863850" algn="l"/>
                          <a:tab pos="6578600" algn="l"/>
                        </a:tabLst>
                        <a:defRPr/>
                      </a:pPr>
                      <a:endParaRPr kumimoji="0" lang="en-US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uLnTx/>
                        <a:uFillTx/>
                        <a:latin typeface="Arial"/>
                        <a:ea typeface="MS PGothic" pitchFamily="34" charset="-128"/>
                        <a:cs typeface="Arial" charset="0"/>
                      </a:endParaRPr>
                    </a:p>
                    <a:p>
                      <a:pPr marL="0" marR="0" lvl="0" indent="0" algn="r" defTabSz="457200" rtl="0" eaLnBrk="0" fontAlgn="base" latinLnBrk="0" hangingPunct="0">
                        <a:lnSpc>
                          <a:spcPts val="21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5713" algn="l"/>
                          <a:tab pos="2863850" algn="l"/>
                          <a:tab pos="6578600" algn="l"/>
                        </a:tabLst>
                        <a:defRPr/>
                      </a:pPr>
                      <a:r>
                        <a:rPr kumimoji="0" lang="en-US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5050"/>
                          </a:solidFill>
                          <a:uLnTx/>
                          <a:uFillTx/>
                          <a:latin typeface="Arial"/>
                          <a:ea typeface="MS PGothic" pitchFamily="34" charset="-128"/>
                          <a:cs typeface="Arial" charset="0"/>
                        </a:rPr>
                        <a:t>1.3 </a:t>
                      </a:r>
                      <a:r>
                        <a:rPr kumimoji="0" lang="ru-RU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5050"/>
                          </a:solidFill>
                          <a:uLnTx/>
                          <a:uFillTx/>
                          <a:latin typeface="Arial"/>
                          <a:ea typeface="MS PGothic" pitchFamily="34" charset="-128"/>
                          <a:cs typeface="Arial" charset="0"/>
                        </a:rPr>
                        <a:t>миллионов</a:t>
                      </a:r>
                      <a:br>
                        <a:rPr kumimoji="0" lang="en-US" altLang="en-US" sz="1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uLnTx/>
                          <a:uFillTx/>
                          <a:latin typeface="Arial"/>
                          <a:ea typeface="MS PGothic" pitchFamily="34" charset="-128"/>
                          <a:cs typeface="Arial" charset="0"/>
                        </a:rPr>
                      </a:br>
                      <a:r>
                        <a:rPr kumimoji="0" lang="en-GB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uLnTx/>
                          <a:uFillTx/>
                          <a:latin typeface="Arial"/>
                          <a:ea typeface="MS PGothic" pitchFamily="34" charset="-128"/>
                          <a:cs typeface="Arial" charset="0"/>
                        </a:rPr>
                        <a:t>1.2 </a:t>
                      </a:r>
                      <a:r>
                        <a:rPr kumimoji="0" lang="ru-RU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uLnTx/>
                          <a:uFillTx/>
                          <a:latin typeface="Arial"/>
                          <a:ea typeface="MS PGothic" pitchFamily="34" charset="-128"/>
                          <a:cs typeface="Arial" charset="0"/>
                        </a:rPr>
                        <a:t>миллионов</a:t>
                      </a:r>
                      <a:endParaRPr kumimoji="0" lang="en-GB" altLang="en-US" sz="13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7F7F"/>
                        </a:solidFill>
                        <a:uLnTx/>
                        <a:uFillTx/>
                        <a:latin typeface="Arial"/>
                        <a:ea typeface="MS PGothic" pitchFamily="34" charset="-128"/>
                        <a:cs typeface="Arial" charset="0"/>
                      </a:endParaRPr>
                    </a:p>
                    <a:p>
                      <a:pPr marL="0" marR="0" lvl="0" indent="0" algn="r" defTabSz="457200" rtl="0" eaLnBrk="0" fontAlgn="base" latinLnBrk="0" hangingPunct="0">
                        <a:lnSpc>
                          <a:spcPts val="21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5713" algn="l"/>
                          <a:tab pos="2863850" algn="l"/>
                          <a:tab pos="6578600" algn="l"/>
                        </a:tabLst>
                        <a:defRPr/>
                      </a:pPr>
                      <a:r>
                        <a:rPr kumimoji="0" lang="en-US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uLnTx/>
                          <a:uFillTx/>
                          <a:latin typeface="Arial"/>
                          <a:ea typeface="MS PGothic" pitchFamily="34" charset="-128"/>
                          <a:cs typeface="Arial" charset="0"/>
                        </a:rPr>
                        <a:t>120 000</a:t>
                      </a:r>
                      <a:endParaRPr kumimoji="0" lang="en-US" altLang="en-US" sz="13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7F7F"/>
                        </a:solidFill>
                        <a:uLnTx/>
                        <a:uFillTx/>
                        <a:latin typeface="Arial"/>
                        <a:ea typeface="MS PGothic" pitchFamily="34" charset="-128"/>
                        <a:cs typeface="Arial" charset="0"/>
                      </a:endParaRPr>
                    </a:p>
                    <a:p>
                      <a:pPr marL="0" marR="0" lvl="0" indent="0" algn="r" defTabSz="457200" rtl="0" eaLnBrk="0" fontAlgn="base" latinLnBrk="0" hangingPunct="0">
                        <a:lnSpc>
                          <a:spcPts val="21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5713" algn="l"/>
                          <a:tab pos="2863850" algn="l"/>
                          <a:tab pos="6578600" algn="l"/>
                        </a:tabLst>
                        <a:defRPr/>
                      </a:pPr>
                      <a:endParaRPr kumimoji="0" lang="en-US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uLnTx/>
                        <a:uFillTx/>
                        <a:latin typeface="Arial"/>
                        <a:ea typeface="MS PGothic" pitchFamily="34" charset="-128"/>
                        <a:cs typeface="Arial" charset="0"/>
                      </a:endParaRPr>
                    </a:p>
                    <a:p>
                      <a:pPr marL="0" marR="0" lvl="0" indent="0" algn="r" defTabSz="457200" rtl="0" eaLnBrk="0" fontAlgn="base" latinLnBrk="0" hangingPunct="0">
                        <a:lnSpc>
                          <a:spcPts val="21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5713" algn="l"/>
                          <a:tab pos="2863850" algn="l"/>
                          <a:tab pos="6578600" algn="l"/>
                        </a:tabLst>
                        <a:defRPr/>
                      </a:pPr>
                      <a:endParaRPr kumimoji="0" lang="en-US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uLnTx/>
                        <a:uFillTx/>
                        <a:latin typeface="Arial"/>
                        <a:ea typeface="MS PGothic" pitchFamily="34" charset="-128"/>
                        <a:cs typeface="Arial" charset="0"/>
                      </a:endParaRPr>
                    </a:p>
                    <a:p>
                      <a:pPr marL="0" marR="0" lvl="0" indent="0" algn="r" defTabSz="457200" rtl="0" eaLnBrk="0" fontAlgn="base" latinLnBrk="0" hangingPunct="0">
                        <a:lnSpc>
                          <a:spcPts val="21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5713" algn="l"/>
                          <a:tab pos="2863850" algn="l"/>
                          <a:tab pos="6578600" algn="l"/>
                        </a:tabLst>
                        <a:defRPr/>
                      </a:pPr>
                      <a:r>
                        <a:rPr kumimoji="0" lang="en-US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9933"/>
                          </a:solidFill>
                          <a:uLnTx/>
                          <a:uFillTx/>
                          <a:latin typeface="Arial"/>
                          <a:ea typeface="MS PGothic" pitchFamily="34" charset="-128"/>
                          <a:cs typeface="Arial" charset="0"/>
                        </a:rPr>
                        <a:t>630 000</a:t>
                      </a:r>
                      <a:endParaRPr kumimoji="0" lang="en-US" altLang="en-US" sz="13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9933"/>
                        </a:solidFill>
                        <a:uLnTx/>
                        <a:uFillTx/>
                        <a:latin typeface="Arial"/>
                        <a:ea typeface="MS PGothic" pitchFamily="34" charset="-128"/>
                        <a:cs typeface="Arial" charset="0"/>
                      </a:endParaRPr>
                    </a:p>
                    <a:p>
                      <a:pPr marL="0" marR="0" lvl="0" indent="0" algn="r" defTabSz="457200" rtl="0" eaLnBrk="0" fontAlgn="base" latinLnBrk="0" hangingPunct="0">
                        <a:lnSpc>
                          <a:spcPts val="21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5713" algn="l"/>
                          <a:tab pos="2863850" algn="l"/>
                          <a:tab pos="6578600" algn="l"/>
                        </a:tabLst>
                        <a:defRPr/>
                      </a:pPr>
                      <a:r>
                        <a:rPr kumimoji="0" lang="en-GB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uLnTx/>
                          <a:uFillTx/>
                          <a:latin typeface="Arial"/>
                          <a:ea typeface="MS PGothic" pitchFamily="34" charset="-128"/>
                          <a:cs typeface="Arial" charset="0"/>
                        </a:rPr>
                        <a:t>560 000</a:t>
                      </a:r>
                      <a:endParaRPr kumimoji="0" lang="en-GB" altLang="en-US" sz="13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7F7F"/>
                        </a:solidFill>
                        <a:uLnTx/>
                        <a:uFillTx/>
                        <a:latin typeface="Arial"/>
                        <a:ea typeface="MS PGothic" pitchFamily="34" charset="-128"/>
                        <a:cs typeface="Arial" charset="0"/>
                      </a:endParaRPr>
                    </a:p>
                    <a:p>
                      <a:pPr marL="0" marR="0" lvl="0" indent="0" algn="r" defTabSz="457200" rtl="0" eaLnBrk="0" fontAlgn="base" latinLnBrk="0" hangingPunct="0">
                        <a:lnSpc>
                          <a:spcPts val="21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5713" algn="l"/>
                          <a:tab pos="2863850" algn="l"/>
                          <a:tab pos="6578600" algn="l"/>
                        </a:tabLst>
                        <a:defRPr/>
                      </a:pPr>
                      <a:r>
                        <a:rPr kumimoji="0" lang="en-US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uLnTx/>
                          <a:uFillTx/>
                          <a:latin typeface="Arial"/>
                          <a:ea typeface="MS PGothic" pitchFamily="34" charset="-128"/>
                          <a:cs typeface="Arial" charset="0"/>
                        </a:rPr>
                        <a:t>  </a:t>
                      </a:r>
                      <a:r>
                        <a:rPr lang="en-US" altLang="en-US" sz="1600" b="1" dirty="0">
                          <a:solidFill>
                            <a:prstClr val="black"/>
                          </a:solidFill>
                          <a:latin typeface="Arial"/>
                          <a:ea typeface="MS PGothic" pitchFamily="34" charset="-128"/>
                          <a:cs typeface="Arial" charset="0"/>
                        </a:rPr>
                        <a:t>76</a:t>
                      </a:r>
                      <a:r>
                        <a:rPr kumimoji="0" lang="en-US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uLnTx/>
                          <a:uFillTx/>
                          <a:latin typeface="Arial"/>
                          <a:ea typeface="MS PGothic" pitchFamily="34" charset="-128"/>
                          <a:cs typeface="Arial" charset="0"/>
                        </a:rPr>
                        <a:t> 000</a:t>
                      </a:r>
                    </a:p>
                    <a:p>
                      <a:pPr marL="0" marR="0" lvl="0" indent="0" algn="r" defTabSz="457200" rtl="0" eaLnBrk="0" fontAlgn="base" latinLnBrk="0" hangingPunct="0">
                        <a:lnSpc>
                          <a:spcPts val="21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5713" algn="l"/>
                          <a:tab pos="2863850" algn="l"/>
                          <a:tab pos="6578600" algn="l"/>
                        </a:tabLst>
                        <a:defRPr/>
                      </a:pPr>
                      <a:endParaRPr kumimoji="0" lang="en-US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uLnTx/>
                        <a:uFillTx/>
                        <a:latin typeface="Arial"/>
                        <a:ea typeface="MS PGothic" pitchFamily="34" charset="-128"/>
                        <a:cs typeface="Arial" charset="0"/>
                      </a:endParaRPr>
                    </a:p>
                    <a:p>
                      <a:pPr marL="0" marR="0" lvl="0" indent="0" algn="r" defTabSz="457200" rtl="0" eaLnBrk="0" fontAlgn="base" latinLnBrk="0" hangingPunct="0">
                        <a:lnSpc>
                          <a:spcPts val="21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5713" algn="l"/>
                          <a:tab pos="2863850" algn="l"/>
                          <a:tab pos="6578600" algn="l"/>
                        </a:tabLst>
                        <a:defRPr/>
                      </a:pPr>
                      <a:r>
                        <a:rPr lang="en-GB" altLang="en-US" sz="1600" b="1" dirty="0">
                          <a:solidFill>
                            <a:srgbClr val="009999"/>
                          </a:solidFill>
                          <a:latin typeface="Arial"/>
                          <a:ea typeface="MS PGothic" pitchFamily="34" charset="-128"/>
                          <a:cs typeface="Arial" charset="0"/>
                        </a:rPr>
                        <a:t>30</a:t>
                      </a:r>
                      <a:r>
                        <a:rPr kumimoji="0" lang="en-GB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9999"/>
                          </a:solidFill>
                          <a:uLnTx/>
                          <a:uFillTx/>
                          <a:latin typeface="Arial"/>
                          <a:ea typeface="MS PGothic" pitchFamily="34" charset="-128"/>
                          <a:cs typeface="Arial" charset="0"/>
                        </a:rPr>
                        <a:t>.7 </a:t>
                      </a:r>
                      <a:r>
                        <a:rPr kumimoji="0" lang="ru-RU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9999"/>
                          </a:solidFill>
                          <a:uLnTx/>
                          <a:uFillTx/>
                          <a:latin typeface="Arial"/>
                          <a:ea typeface="MS PGothic" pitchFamily="34" charset="-128"/>
                          <a:cs typeface="Arial" charset="0"/>
                        </a:rPr>
                        <a:t>миллионов</a:t>
                      </a:r>
                      <a:endParaRPr kumimoji="0" lang="en-GB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9999"/>
                        </a:solidFill>
                        <a:uLnTx/>
                        <a:uFillTx/>
                        <a:latin typeface="Arial"/>
                        <a:ea typeface="MS PGothic" pitchFamily="34" charset="-128"/>
                        <a:cs typeface="Arial" charset="0"/>
                      </a:endParaRPr>
                    </a:p>
                    <a:p>
                      <a:pPr marL="0" marR="0" lvl="0" indent="0" algn="r" defTabSz="457200" rtl="0" eaLnBrk="0" fontAlgn="base" latinLnBrk="0" hangingPunct="0">
                        <a:lnSpc>
                          <a:spcPts val="21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5713" algn="l"/>
                          <a:tab pos="2863850" algn="l"/>
                          <a:tab pos="6578600" algn="l"/>
                        </a:tabLst>
                        <a:defRPr/>
                      </a:pPr>
                      <a:r>
                        <a:rPr kumimoji="0" lang="en-GB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uLnTx/>
                          <a:uFillTx/>
                          <a:latin typeface="Arial"/>
                          <a:ea typeface="MS PGothic" pitchFamily="34" charset="-128"/>
                          <a:cs typeface="Arial" charset="0"/>
                        </a:rPr>
                        <a:t>28.9 </a:t>
                      </a:r>
                      <a:r>
                        <a:rPr kumimoji="0" lang="ru-RU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uLnTx/>
                          <a:uFillTx/>
                          <a:latin typeface="Arial"/>
                          <a:ea typeface="MS PGothic" pitchFamily="34" charset="-128"/>
                          <a:cs typeface="Arial" charset="0"/>
                        </a:rPr>
                        <a:t>миллионов</a:t>
                      </a:r>
                      <a:endParaRPr kumimoji="0" lang="en-GB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uLnTx/>
                        <a:uFillTx/>
                        <a:latin typeface="Arial"/>
                        <a:ea typeface="MS PGothic" pitchFamily="34" charset="-128"/>
                        <a:cs typeface="Arial" charset="0"/>
                      </a:endParaRPr>
                    </a:p>
                    <a:p>
                      <a:pPr marL="0" marR="0" lvl="0" indent="0" algn="r" defTabSz="457200" rtl="0" eaLnBrk="0" fontAlgn="base" latinLnBrk="0" hangingPunct="0">
                        <a:lnSpc>
                          <a:spcPts val="21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5713" algn="l"/>
                          <a:tab pos="2863850" algn="l"/>
                          <a:tab pos="6578600" algn="l"/>
                        </a:tabLst>
                        <a:defRPr/>
                      </a:pPr>
                      <a:r>
                        <a:rPr kumimoji="0" lang="en-GB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uLnTx/>
                          <a:uFillTx/>
                          <a:latin typeface="Arial"/>
                          <a:ea typeface="MS PGothic" pitchFamily="34" charset="-128"/>
                          <a:cs typeface="Arial" charset="0"/>
                        </a:rPr>
                        <a:t>880 000</a:t>
                      </a:r>
                    </a:p>
                  </p:txBody>
                </p:sp>
                <p:sp>
                  <p:nvSpPr>
                    <p:cNvPr id="2" name="Text Box 4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111250" y="1576090"/>
                      <a:ext cx="2682875" cy="64633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>
                      <a:outerShdw blurRad="44450" dist="27940" dir="5400000" algn="ctr">
                        <a:srgbClr val="000000">
                          <a:alpha val="32000"/>
                        </a:srgbClr>
                      </a:outerShdw>
                    </a:effectLst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defTabSz="4572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37931725" indent="-37474525" defTabSz="4572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defTabSz="4572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defTabSz="4572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defTabSz="4572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en-US" b="1" dirty="0">
                          <a:solidFill>
                            <a:srgbClr val="0099FF"/>
                          </a:solidFill>
                          <a:latin typeface="Arial"/>
                        </a:rPr>
                        <a:t>Количество людей живущих с ВИЧ</a:t>
                      </a:r>
                      <a:endParaRPr kumimoji="0" lang="en-US" alt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99FF"/>
                        </a:solidFill>
                        <a:uLnTx/>
                        <a:uFillTx/>
                        <a:latin typeface="Arial"/>
                        <a:ea typeface="ＭＳ Ｐゴシック" pitchFamily="34" charset="-128"/>
                        <a:cs typeface="+mn-cs"/>
                      </a:endParaRPr>
                    </a:p>
                  </p:txBody>
                </p:sp>
                <p:sp>
                  <p:nvSpPr>
                    <p:cNvPr id="5124" name="Text Box 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111250" y="3203906"/>
                      <a:ext cx="2682875" cy="36933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>
                      <a:outerShdw blurRad="44450" dist="27940" dir="5400000" algn="ctr">
                        <a:srgbClr val="000000">
                          <a:alpha val="32000"/>
                        </a:srgbClr>
                      </a:outerShdw>
                    </a:effectLst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defTabSz="4572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37931725" indent="-37474525" defTabSz="4572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defTabSz="4572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defTabSz="4572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defTabSz="4572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en-US" b="1" dirty="0">
                          <a:solidFill>
                            <a:srgbClr val="FF5050"/>
                          </a:solidFill>
                          <a:latin typeface="Arial"/>
                        </a:rPr>
                        <a:t>Новые случаи ВИЧ</a:t>
                      </a:r>
                      <a:endParaRPr kumimoji="0" lang="en-US" alt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5050"/>
                        </a:solidFill>
                        <a:uLnTx/>
                        <a:uFillTx/>
                        <a:latin typeface="Arial"/>
                        <a:ea typeface="ＭＳ Ｐゴシック" pitchFamily="34" charset="-128"/>
                        <a:cs typeface="+mn-cs"/>
                      </a:endParaRPr>
                    </a:p>
                  </p:txBody>
                </p:sp>
                <p:sp>
                  <p:nvSpPr>
                    <p:cNvPr id="5125" name="Text Box 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111250" y="4586288"/>
                      <a:ext cx="2486025" cy="64633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>
                      <a:outerShdw blurRad="44450" dist="27940" dir="5400000" algn="ctr">
                        <a:srgbClr val="000000">
                          <a:alpha val="32000"/>
                        </a:srgbClr>
                      </a:outerShdw>
                    </a:effectLst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defTabSz="4572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37931725" indent="-37474525" defTabSz="4572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defTabSz="4572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defTabSz="4572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defTabSz="4572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9933"/>
                          </a:solidFill>
                          <a:uLnTx/>
                          <a:uFillTx/>
                          <a:latin typeface="Arial"/>
                          <a:ea typeface="ＭＳ Ｐゴシック" pitchFamily="34" charset="-128"/>
                          <a:cs typeface="+mn-cs"/>
                        </a:rPr>
                        <a:t>Смертность </a:t>
                      </a:r>
                      <a:r>
                        <a:rPr lang="ru-RU" altLang="en-US" b="1" dirty="0">
                          <a:solidFill>
                            <a:srgbClr val="FF9933"/>
                          </a:solidFill>
                          <a:latin typeface="Arial"/>
                        </a:rPr>
                        <a:t>от СПИДа</a:t>
                      </a:r>
                      <a:endParaRPr kumimoji="0" lang="en-US" alt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9933"/>
                        </a:solidFill>
                        <a:uLnTx/>
                        <a:uFillTx/>
                        <a:latin typeface="Arial"/>
                        <a:ea typeface="ＭＳ Ｐゴシック" pitchFamily="34" charset="-128"/>
                        <a:cs typeface="+mn-cs"/>
                      </a:endParaRPr>
                    </a:p>
                  </p:txBody>
                </p:sp>
                <p:sp>
                  <p:nvSpPr>
                    <p:cNvPr id="5127" name="Line 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200149" y="3025775"/>
                      <a:ext cx="11430000" cy="0"/>
                    </a:xfrm>
                    <a:prstGeom prst="line">
                      <a:avLst/>
                    </a:prstGeom>
                    <a:ln>
                      <a:noFill/>
                      <a:headEnd/>
                      <a:tailEnd/>
                    </a:ln>
                    <a:effectLst>
                      <a:outerShdw blurRad="44450" dist="27940" dir="5400000" algn="ctr">
                        <a:srgbClr val="000000">
                          <a:alpha val="32000"/>
                        </a:srgbClr>
                      </a:outerShdw>
                    </a:effectLst>
                  </p:spPr>
                  <p:style>
                    <a:lnRef idx="1">
                      <a:schemeClr val="accent2"/>
                    </a:lnRef>
                    <a:fillRef idx="0">
                      <a:schemeClr val="accent2"/>
                    </a:fillRef>
                    <a:effectRef idx="0">
                      <a:schemeClr val="accent2"/>
                    </a:effectRef>
                    <a:fontRef idx="minor">
                      <a:schemeClr val="tx1"/>
                    </a:fontRef>
                  </p:style>
                  <p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5128" name="Line 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200149" y="4381500"/>
                      <a:ext cx="11430000" cy="0"/>
                    </a:xfrm>
                    <a:prstGeom prst="line">
                      <a:avLst/>
                    </a:prstGeom>
                    <a:ln>
                      <a:noFill/>
                      <a:headEnd/>
                      <a:tailEnd/>
                    </a:ln>
                    <a:effectLst>
                      <a:outerShdw blurRad="44450" dist="27940" dir="5400000" algn="ctr">
                        <a:srgbClr val="000000">
                          <a:alpha val="32000"/>
                        </a:srgbClr>
                      </a:outerShdw>
                    </a:effectLst>
                  </p:spPr>
                  <p:style>
                    <a:lnRef idx="1">
                      <a:schemeClr val="accent2"/>
                    </a:lnRef>
                    <a:fillRef idx="0">
                      <a:schemeClr val="accent2"/>
                    </a:fillRef>
                    <a:effectRef idx="0">
                      <a:schemeClr val="accent2"/>
                    </a:effectRef>
                    <a:fontRef idx="minor">
                      <a:schemeClr val="tx1"/>
                    </a:fontRef>
                  </p:style>
                  <p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" name="TextBox 1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552825" y="1628775"/>
                      <a:ext cx="2360613" cy="491916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>
                      <a:outerShdw blurRad="44450" dist="27940" dir="5400000" algn="ctr">
                        <a:srgbClr val="000000">
                          <a:alpha val="32000"/>
                        </a:srgbClr>
                      </a:outerShdw>
                    </a:effectLst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defTabSz="4572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1pPr>
                      <a:lvl2pPr marL="37931725" indent="-37474525" defTabSz="4572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2pPr>
                      <a:lvl3pPr marL="1143000" indent="-228600" defTabSz="4572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3pPr>
                      <a:lvl4pPr marL="1600200" indent="-228600" defTabSz="4572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4pPr>
                      <a:lvl5pPr marL="2057400" indent="-228600" defTabSz="4572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ts val="21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99FF"/>
                          </a:solidFill>
                          <a:uLnTx/>
                          <a:uFillTx/>
                          <a:latin typeface="Arial"/>
                          <a:ea typeface="ＭＳ Ｐゴシック" pitchFamily="34" charset="-128"/>
                          <a:cs typeface="+mn-cs"/>
                        </a:rPr>
                        <a:t>Всего</a:t>
                      </a:r>
                      <a:endParaRPr kumimoji="0" lang="en-US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99FF"/>
                        </a:solidFill>
                        <a:uLnTx/>
                        <a:uFillTx/>
                        <a:latin typeface="Arial"/>
                        <a:ea typeface="ＭＳ Ｐゴシック" pitchFamily="34" charset="-128"/>
                        <a:cs typeface="+mn-cs"/>
                      </a:endParaRPr>
                    </a:p>
                    <a:p>
                      <a:pPr marL="0" marR="0" lvl="0" indent="0" algn="r" defTabSz="457200" rtl="0" eaLnBrk="1" fontAlgn="base" latinLnBrk="0" hangingPunct="1">
                        <a:lnSpc>
                          <a:spcPts val="21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en-US" sz="1600" b="1" dirty="0">
                          <a:solidFill>
                            <a:prstClr val="black"/>
                          </a:solidFill>
                          <a:latin typeface="Arial"/>
                        </a:rPr>
                        <a:t>Взрослые</a:t>
                      </a:r>
                      <a:endParaRPr kumimoji="0" lang="en-US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uLnTx/>
                        <a:uFillTx/>
                        <a:latin typeface="Arial"/>
                        <a:ea typeface="ＭＳ Ｐゴシック" pitchFamily="34" charset="-128"/>
                        <a:cs typeface="+mn-cs"/>
                      </a:endParaRPr>
                    </a:p>
                    <a:p>
                      <a:pPr marL="0" marR="0" lvl="0" indent="0" algn="r" defTabSz="457200" rtl="0" eaLnBrk="1" fontAlgn="base" latinLnBrk="0" hangingPunct="1">
                        <a:lnSpc>
                          <a:spcPts val="21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uLnTx/>
                          <a:uFillTx/>
                          <a:latin typeface="Arial"/>
                          <a:ea typeface="ＭＳ Ｐゴシック" pitchFamily="34" charset="-128"/>
                          <a:cs typeface="+mn-cs"/>
                        </a:rPr>
                        <a:t>Женщины</a:t>
                      </a:r>
                      <a:r>
                        <a:rPr kumimoji="0" lang="en-US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uLnTx/>
                          <a:uFillTx/>
                          <a:latin typeface="Arial"/>
                          <a:ea typeface="ＭＳ Ｐゴシック" pitchFamily="34" charset="-128"/>
                          <a:cs typeface="+mn-cs"/>
                        </a:rPr>
                        <a:t> (15</a:t>
                      </a:r>
                      <a:r>
                        <a:rPr lang="ru-RU" altLang="en-US" sz="1600" b="1" dirty="0">
                          <a:solidFill>
                            <a:prstClr val="black"/>
                          </a:solidFill>
                          <a:latin typeface="Arial"/>
                        </a:rPr>
                        <a:t>+</a:t>
                      </a:r>
                      <a:r>
                        <a:rPr kumimoji="0" lang="en-US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uLnTx/>
                          <a:uFillTx/>
                          <a:latin typeface="Arial"/>
                          <a:ea typeface="ＭＳ Ｐゴシック" pitchFamily="34" charset="-128"/>
                          <a:cs typeface="+mn-cs"/>
                        </a:rPr>
                        <a:t>)</a:t>
                      </a:r>
                    </a:p>
                    <a:p>
                      <a:pPr marL="0" marR="0" lvl="0" indent="0" algn="r" defTabSz="457200" rtl="0" eaLnBrk="1" fontAlgn="base" latinLnBrk="0" hangingPunct="1">
                        <a:lnSpc>
                          <a:spcPts val="21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en-US" sz="1600" b="1" dirty="0">
                          <a:solidFill>
                            <a:prstClr val="black"/>
                          </a:solidFill>
                          <a:latin typeface="Arial"/>
                        </a:rPr>
                        <a:t>Дети</a:t>
                      </a:r>
                      <a:r>
                        <a:rPr kumimoji="0" lang="en-US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uLnTx/>
                          <a:uFillTx/>
                          <a:latin typeface="Arial"/>
                          <a:ea typeface="ＭＳ Ｐゴシック" pitchFamily="34" charset="-128"/>
                          <a:cs typeface="+mn-cs"/>
                        </a:rPr>
                        <a:t> (&lt;15)</a:t>
                      </a:r>
                    </a:p>
                    <a:p>
                      <a:pPr marL="0" marR="0" lvl="0" indent="0" algn="r" defTabSz="457200" rtl="0" eaLnBrk="1" fontAlgn="base" latinLnBrk="0" hangingPunct="1">
                        <a:lnSpc>
                          <a:spcPts val="21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uLnTx/>
                        <a:uFillTx/>
                        <a:latin typeface="Arial"/>
                        <a:ea typeface="ＭＳ Ｐゴシック" pitchFamily="34" charset="-128"/>
                        <a:cs typeface="+mn-cs"/>
                      </a:endParaRPr>
                    </a:p>
                    <a:p>
                      <a:pPr marL="0" marR="0" lvl="0" indent="0" algn="r" defTabSz="457200" rtl="0" eaLnBrk="1" fontAlgn="base" latinLnBrk="0" hangingPunct="1">
                        <a:lnSpc>
                          <a:spcPts val="21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uLnTx/>
                        <a:uFillTx/>
                        <a:latin typeface="Arial"/>
                        <a:ea typeface="ＭＳ Ｐゴシック" pitchFamily="34" charset="-128"/>
                        <a:cs typeface="+mn-cs"/>
                      </a:endParaRPr>
                    </a:p>
                    <a:p>
                      <a:pPr marL="0" marR="0" lvl="0" indent="0" algn="r" defTabSz="457200" rtl="0" eaLnBrk="1" fontAlgn="base" latinLnBrk="0" hangingPunct="1">
                        <a:lnSpc>
                          <a:spcPts val="21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en-US" sz="1600" b="1" dirty="0">
                          <a:solidFill>
                            <a:srgbClr val="FF5050"/>
                          </a:solidFill>
                          <a:latin typeface="Arial"/>
                        </a:rPr>
                        <a:t>Всего</a:t>
                      </a:r>
                      <a:endParaRPr kumimoji="0" lang="en-US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5050"/>
                        </a:solidFill>
                        <a:uLnTx/>
                        <a:uFillTx/>
                        <a:latin typeface="Arial"/>
                        <a:ea typeface="ＭＳ Ｐゴシック" pitchFamily="34" charset="-128"/>
                        <a:cs typeface="+mn-cs"/>
                      </a:endParaRPr>
                    </a:p>
                    <a:p>
                      <a:pPr marL="0" marR="0" lvl="0" indent="0" algn="r" defTabSz="457200" rtl="0" eaLnBrk="1" fontAlgn="base" latinLnBrk="0" hangingPunct="1">
                        <a:lnSpc>
                          <a:spcPts val="21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en-US" sz="1600" b="1" dirty="0">
                          <a:solidFill>
                            <a:prstClr val="black"/>
                          </a:solidFill>
                          <a:latin typeface="Arial"/>
                        </a:rPr>
                        <a:t>Взрослые</a:t>
                      </a:r>
                      <a:endParaRPr kumimoji="0" lang="en-US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uLnTx/>
                        <a:uFillTx/>
                        <a:latin typeface="Arial"/>
                        <a:ea typeface="ＭＳ Ｐゴシック" pitchFamily="34" charset="-128"/>
                        <a:cs typeface="+mn-cs"/>
                      </a:endParaRPr>
                    </a:p>
                    <a:p>
                      <a:pPr marL="0" marR="0" lvl="0" indent="0" algn="r" defTabSz="457200" rtl="0" eaLnBrk="1" fontAlgn="base" latinLnBrk="0" hangingPunct="1">
                        <a:lnSpc>
                          <a:spcPts val="21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en-US" sz="1600" b="1" dirty="0">
                          <a:solidFill>
                            <a:prstClr val="black"/>
                          </a:solidFill>
                          <a:latin typeface="Arial"/>
                        </a:rPr>
                        <a:t>Дети</a:t>
                      </a:r>
                      <a:r>
                        <a:rPr kumimoji="0" lang="en-US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uLnTx/>
                          <a:uFillTx/>
                          <a:latin typeface="Arial"/>
                          <a:ea typeface="ＭＳ Ｐゴシック" pitchFamily="34" charset="-128"/>
                          <a:cs typeface="+mn-cs"/>
                        </a:rPr>
                        <a:t> (&lt;15)</a:t>
                      </a:r>
                    </a:p>
                    <a:p>
                      <a:pPr marL="0" marR="0" lvl="0" indent="0" algn="r" defTabSz="457200" rtl="0" eaLnBrk="1" fontAlgn="base" latinLnBrk="0" hangingPunct="1">
                        <a:lnSpc>
                          <a:spcPts val="21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uLnTx/>
                        <a:uFillTx/>
                        <a:latin typeface="Arial"/>
                        <a:ea typeface="ＭＳ Ｐゴシック" pitchFamily="34" charset="-128"/>
                        <a:cs typeface="+mn-cs"/>
                      </a:endParaRPr>
                    </a:p>
                    <a:p>
                      <a:pPr marL="0" marR="0" lvl="0" indent="0" algn="r" defTabSz="457200" rtl="0" eaLnBrk="1" fontAlgn="base" latinLnBrk="0" hangingPunct="1">
                        <a:lnSpc>
                          <a:spcPts val="21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uLnTx/>
                        <a:uFillTx/>
                        <a:latin typeface="Arial"/>
                        <a:ea typeface="ＭＳ Ｐゴシック" pitchFamily="34" charset="-128"/>
                        <a:cs typeface="+mn-cs"/>
                      </a:endParaRPr>
                    </a:p>
                    <a:p>
                      <a:pPr marL="0" marR="0" lvl="0" indent="0" algn="r" defTabSz="457200" rtl="0" eaLnBrk="1" fontAlgn="base" latinLnBrk="0" hangingPunct="1">
                        <a:lnSpc>
                          <a:spcPts val="21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9933"/>
                          </a:solidFill>
                          <a:uLnTx/>
                          <a:uFillTx/>
                          <a:latin typeface="Arial"/>
                          <a:ea typeface="ＭＳ Ｐゴシック" pitchFamily="34" charset="-128"/>
                          <a:cs typeface="+mn-cs"/>
                        </a:rPr>
                        <a:t>Всего</a:t>
                      </a:r>
                      <a:endParaRPr kumimoji="0" lang="en-US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9933"/>
                        </a:solidFill>
                        <a:uLnTx/>
                        <a:uFillTx/>
                        <a:latin typeface="Arial"/>
                        <a:ea typeface="ＭＳ Ｐゴシック" pitchFamily="34" charset="-128"/>
                        <a:cs typeface="+mn-cs"/>
                      </a:endParaRPr>
                    </a:p>
                    <a:p>
                      <a:pPr marL="0" marR="0" lvl="0" indent="0" algn="r" defTabSz="457200" rtl="0" eaLnBrk="1" fontAlgn="base" latinLnBrk="0" hangingPunct="1">
                        <a:lnSpc>
                          <a:spcPts val="21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uLnTx/>
                          <a:uFillTx/>
                          <a:latin typeface="Arial"/>
                          <a:ea typeface="ＭＳ Ｐゴシック" pitchFamily="34" charset="-128"/>
                          <a:cs typeface="+mn-cs"/>
                        </a:rPr>
                        <a:t>Взрослые</a:t>
                      </a:r>
                      <a:endParaRPr kumimoji="0" lang="en-US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uLnTx/>
                        <a:uFillTx/>
                        <a:latin typeface="Arial"/>
                        <a:ea typeface="ＭＳ Ｐゴシック" pitchFamily="34" charset="-128"/>
                        <a:cs typeface="+mn-cs"/>
                      </a:endParaRPr>
                    </a:p>
                    <a:p>
                      <a:pPr marL="0" marR="0" lvl="0" indent="0" algn="r" defTabSz="457200" rtl="0" eaLnBrk="1" fontAlgn="base" latinLnBrk="0" hangingPunct="1">
                        <a:lnSpc>
                          <a:spcPts val="21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uLnTx/>
                          <a:uFillTx/>
                          <a:latin typeface="Arial"/>
                          <a:ea typeface="ＭＳ Ｐゴシック" pitchFamily="34" charset="-128"/>
                          <a:cs typeface="+mn-cs"/>
                        </a:rPr>
                        <a:t>Дети</a:t>
                      </a:r>
                      <a:r>
                        <a:rPr kumimoji="0" lang="en-US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uLnTx/>
                          <a:uFillTx/>
                          <a:latin typeface="Arial"/>
                          <a:ea typeface="ＭＳ Ｐゴシック" pitchFamily="34" charset="-128"/>
                          <a:cs typeface="+mn-cs"/>
                        </a:rPr>
                        <a:t> (&lt;15)</a:t>
                      </a:r>
                    </a:p>
                    <a:p>
                      <a:pPr marL="0" marR="0" lvl="0" indent="0" algn="r" defTabSz="457200" rtl="0" eaLnBrk="1" fontAlgn="base" latinLnBrk="0" hangingPunct="1">
                        <a:lnSpc>
                          <a:spcPts val="21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uLnTx/>
                        <a:uFillTx/>
                        <a:latin typeface="Arial"/>
                        <a:ea typeface="ＭＳ Ｐゴシック" pitchFamily="34" charset="-128"/>
                        <a:cs typeface="+mn-cs"/>
                      </a:endParaRPr>
                    </a:p>
                    <a:p>
                      <a:pPr marL="0" marR="0" lvl="0" indent="0" algn="r" defTabSz="457200" rtl="0" eaLnBrk="1" fontAlgn="base" latinLnBrk="0" hangingPunct="1">
                        <a:lnSpc>
                          <a:spcPts val="21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9999"/>
                          </a:solidFill>
                          <a:uLnTx/>
                          <a:uFillTx/>
                          <a:latin typeface="Arial"/>
                          <a:ea typeface="ＭＳ Ｐゴシック" pitchFamily="34" charset="-128"/>
                          <a:cs typeface="+mn-cs"/>
                        </a:rPr>
                        <a:t>Всего</a:t>
                      </a:r>
                      <a:endParaRPr kumimoji="0" lang="en-US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9999"/>
                        </a:solidFill>
                        <a:uLnTx/>
                        <a:uFillTx/>
                        <a:latin typeface="Arial"/>
                        <a:ea typeface="ＭＳ Ｐゴシック" pitchFamily="34" charset="-128"/>
                        <a:cs typeface="+mn-cs"/>
                      </a:endParaRPr>
                    </a:p>
                    <a:p>
                      <a:pPr marL="0" marR="0" lvl="0" indent="0" algn="r" defTabSz="457200" rtl="0" eaLnBrk="1" fontAlgn="base" latinLnBrk="0" hangingPunct="1">
                        <a:lnSpc>
                          <a:spcPts val="21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uLnTx/>
                          <a:uFillTx/>
                          <a:latin typeface="Arial"/>
                          <a:ea typeface="ＭＳ Ｐゴシック" pitchFamily="34" charset="-128"/>
                          <a:cs typeface="+mn-cs"/>
                        </a:rPr>
                        <a:t>Взрослые</a:t>
                      </a:r>
                      <a:endParaRPr kumimoji="0" lang="en-US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uLnTx/>
                        <a:uFillTx/>
                        <a:latin typeface="Arial"/>
                        <a:ea typeface="ＭＳ Ｐゴシック" pitchFamily="34" charset="-128"/>
                        <a:cs typeface="+mn-cs"/>
                      </a:endParaRPr>
                    </a:p>
                    <a:p>
                      <a:pPr marL="0" marR="0" lvl="0" indent="0" algn="r" defTabSz="457200" rtl="0" eaLnBrk="1" fontAlgn="base" latinLnBrk="0" hangingPunct="1">
                        <a:lnSpc>
                          <a:spcPts val="21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uLnTx/>
                          <a:uFillTx/>
                          <a:latin typeface="Arial"/>
                          <a:ea typeface="ＭＳ Ｐゴシック" pitchFamily="34" charset="-128"/>
                          <a:cs typeface="+mn-cs"/>
                        </a:rPr>
                        <a:t>Дети</a:t>
                      </a:r>
                      <a:r>
                        <a:rPr kumimoji="0" lang="en-US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uLnTx/>
                          <a:uFillTx/>
                          <a:latin typeface="Arial"/>
                          <a:ea typeface="ＭＳ Ｐゴシック" pitchFamily="34" charset="-128"/>
                          <a:cs typeface="+mn-cs"/>
                        </a:rPr>
                        <a:t>(&lt;15)</a:t>
                      </a:r>
                    </a:p>
                  </p:txBody>
                </p:sp>
              </p:grpSp>
              <p:sp>
                <p:nvSpPr>
                  <p:cNvPr id="13" name="Line 8">
                    <a:extLst>
                      <a:ext uri="{FF2B5EF4-FFF2-40B4-BE49-F238E27FC236}">
                        <a16:creationId xmlns:a16="http://schemas.microsoft.com/office/drawing/2014/main" id="{4C7D433C-5692-442F-B752-95253A052A3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781049" y="5108048"/>
                    <a:ext cx="11430000" cy="0"/>
                  </a:xfrm>
                  <a:prstGeom prst="line">
                    <a:avLst/>
                  </a:prstGeom>
                  <a:ln>
                    <a:noFill/>
                    <a:headEnd/>
                    <a:tailEnd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</p:spPr>
                <p:style>
                  <a:lnRef idx="1">
                    <a:schemeClr val="accent2"/>
                  </a:lnRef>
                  <a:fillRef idx="0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tx1"/>
                  </a:fontRef>
                </p:style>
                <p:txBody>
                  <a:bodyPr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1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15" name="Title 1">
                  <a:extLst>
                    <a:ext uri="{FF2B5EF4-FFF2-40B4-BE49-F238E27FC236}">
                      <a16:creationId xmlns:a16="http://schemas.microsoft.com/office/drawing/2014/main" id="{F7CA53BE-CCFF-4B6E-9451-50B0F5E2AE0F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865974" y="492341"/>
                  <a:ext cx="1764354" cy="445453"/>
                </a:xfrm>
                <a:prstGeom prst="rect">
                  <a:avLst/>
                </a:prstGeom>
                <a:ln>
                  <a:noFill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</p:spPr>
              <p:txBody>
                <a:bodyPr vert="horz" lIns="91440" tIns="45720" rIns="91440" bIns="45720" rtlCol="0" anchor="ctr">
                  <a:noAutofit/>
                </a:bodyPr>
                <a:lstStyle>
                  <a:lvl1pPr algn="ctr" defTabSz="914400" rtl="0" eaLnBrk="1" latinLnBrk="0" hangingPunct="1">
                    <a:spcBef>
                      <a:spcPct val="0"/>
                    </a:spcBef>
                    <a:buNone/>
                    <a:defRPr sz="44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uLnTx/>
                      <a:uFillTx/>
                      <a:latin typeface="Arial" panose="020B0604020202020204" pitchFamily="34" charset="0"/>
                      <a:ea typeface="+mj-ea"/>
                      <a:cs typeface="Arial" panose="020B0604020202020204" pitchFamily="34" charset="0"/>
                    </a:rPr>
                    <a:t>Мир</a:t>
                  </a:r>
                  <a:endParaRPr kumimoji="0" lang="en-GB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uLnTx/>
                    <a:uFillTx/>
                    <a:latin typeface="Arial" panose="020B0604020202020204" pitchFamily="34" charset="0"/>
                    <a:ea typeface="+mj-ea"/>
                    <a:cs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10" name="Text Box 3">
              <a:extLst>
                <a:ext uri="{FF2B5EF4-FFF2-40B4-BE49-F238E27FC236}">
                  <a16:creationId xmlns:a16="http://schemas.microsoft.com/office/drawing/2014/main" id="{B5435F1F-0705-05AB-F2CE-44408A7D19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68348" y="1288911"/>
              <a:ext cx="2065543" cy="4919167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wrap="square">
              <a:spAutoFit/>
            </a:bodyPr>
            <a:lstStyle>
              <a:lvl1pPr defTabSz="457200" eaLnBrk="0" hangingPunct="0">
                <a:tabLst>
                  <a:tab pos="2863850" algn="l"/>
                  <a:tab pos="65786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457200" eaLnBrk="0" hangingPunct="0">
                <a:tabLst>
                  <a:tab pos="2863850" algn="l"/>
                  <a:tab pos="65786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457200" eaLnBrk="0" hangingPunct="0">
                <a:tabLst>
                  <a:tab pos="2863850" algn="l"/>
                  <a:tab pos="65786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457200" eaLnBrk="0" hangingPunct="0">
                <a:tabLst>
                  <a:tab pos="2863850" algn="l"/>
                  <a:tab pos="65786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457200" eaLnBrk="0" hangingPunct="0">
                <a:tabLst>
                  <a:tab pos="2863850" algn="l"/>
                  <a:tab pos="65786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863850" algn="l"/>
                  <a:tab pos="65786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863850" algn="l"/>
                  <a:tab pos="65786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863850" algn="l"/>
                  <a:tab pos="65786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863850" algn="l"/>
                  <a:tab pos="6578600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r" defTabSz="457200" rtl="0" eaLnBrk="0" fontAlgn="base" latinLnBrk="0" hangingPunct="0">
                <a:lnSpc>
                  <a:spcPts val="2125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255713" algn="l"/>
                  <a:tab pos="2863850" algn="l"/>
                  <a:tab pos="6578600" algn="l"/>
                </a:tabLst>
                <a:defRPr/>
              </a:pPr>
              <a:r>
                <a:rPr kumimoji="0" lang="en-GB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99FF"/>
                  </a:solidFill>
                  <a:uLnTx/>
                  <a:uFillTx/>
                  <a:latin typeface="Arial"/>
                  <a:ea typeface="MS PGothic" pitchFamily="34" charset="-128"/>
                  <a:cs typeface="Arial" charset="0"/>
                </a:rPr>
                <a:t>2.1 </a:t>
              </a:r>
              <a:r>
                <a:rPr lang="ru-RU" altLang="en-US" sz="1600" b="1" dirty="0">
                  <a:solidFill>
                    <a:srgbClr val="0099FF"/>
                  </a:solidFill>
                  <a:latin typeface="Arial"/>
                  <a:ea typeface="MS PGothic" pitchFamily="34" charset="-128"/>
                  <a:cs typeface="Arial" charset="0"/>
                </a:rPr>
                <a:t>миллионов</a:t>
              </a:r>
              <a:endParaRPr kumimoji="0" lang="en-GB" alt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0099FF"/>
                </a:solidFill>
                <a:uLnTx/>
                <a:uFillTx/>
                <a:latin typeface="Arial"/>
                <a:ea typeface="MS PGothic" pitchFamily="34" charset="-128"/>
                <a:cs typeface="Arial" charset="0"/>
              </a:endParaRPr>
            </a:p>
            <a:p>
              <a:pPr marL="0" marR="0" lvl="0" indent="0" algn="r" defTabSz="457200" rtl="0" eaLnBrk="0" fontAlgn="base" latinLnBrk="0" hangingPunct="0">
                <a:lnSpc>
                  <a:spcPts val="2125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255713" algn="l"/>
                  <a:tab pos="2863850" algn="l"/>
                  <a:tab pos="6578600" algn="l"/>
                </a:tabLst>
                <a:defRPr/>
              </a:pPr>
              <a:r>
                <a:rPr kumimoji="0" lang="en-GB" altLang="en-US" sz="1600" b="1" i="0" u="none" strike="noStrike" kern="1200" cap="none" spc="0" normalizeH="0" baseline="0" noProof="0" dirty="0">
                  <a:ln>
                    <a:noFill/>
                  </a:ln>
                  <a:uLnTx/>
                  <a:uFillTx/>
                  <a:latin typeface="Arial"/>
                  <a:ea typeface="MS PGothic" pitchFamily="34" charset="-128"/>
                  <a:cs typeface="Arial" charset="0"/>
                </a:rPr>
                <a:t>1.9 </a:t>
              </a:r>
              <a:r>
                <a:rPr lang="ru-RU" altLang="en-US" sz="1600" b="1" dirty="0">
                  <a:latin typeface="Arial"/>
                  <a:ea typeface="MS PGothic" pitchFamily="34" charset="-128"/>
                  <a:cs typeface="Arial" charset="0"/>
                </a:rPr>
                <a:t>миллионов</a:t>
              </a:r>
              <a:endParaRPr kumimoji="0" lang="en-US" altLang="en-US" sz="1300" b="1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Arial"/>
                <a:ea typeface="MS PGothic" pitchFamily="34" charset="-128"/>
                <a:cs typeface="Arial" charset="0"/>
              </a:endParaRPr>
            </a:p>
            <a:p>
              <a:pPr marL="0" marR="0" lvl="0" indent="0" algn="r" defTabSz="457200" rtl="0" eaLnBrk="0" fontAlgn="base" latinLnBrk="0" hangingPunct="0">
                <a:lnSpc>
                  <a:spcPts val="2125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255713" algn="l"/>
                  <a:tab pos="2863850" algn="l"/>
                  <a:tab pos="6578600" algn="l"/>
                </a:tabLst>
                <a:defRPr/>
              </a:pPr>
              <a:r>
                <a:rPr kumimoji="0" lang="en-GB" altLang="en-US" sz="1600" b="1" i="0" u="none" strike="noStrike" kern="1200" cap="none" spc="0" normalizeH="0" baseline="0" noProof="0" dirty="0">
                  <a:ln>
                    <a:noFill/>
                  </a:ln>
                  <a:uLnTx/>
                  <a:uFillTx/>
                  <a:latin typeface="Arial"/>
                  <a:ea typeface="MS PGothic" pitchFamily="34" charset="-128"/>
                  <a:cs typeface="Arial" charset="0"/>
                </a:rPr>
                <a:t>0.43 </a:t>
              </a:r>
              <a:r>
                <a:rPr lang="ru-RU" altLang="en-US" sz="1600" b="1" dirty="0">
                  <a:latin typeface="Arial"/>
                  <a:ea typeface="MS PGothic" pitchFamily="34" charset="-128"/>
                  <a:cs typeface="Arial" charset="0"/>
                </a:rPr>
                <a:t>миллионов</a:t>
              </a:r>
              <a:endParaRPr kumimoji="0" lang="en-US" altLang="en-US" sz="1300" b="1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Arial"/>
                <a:ea typeface="MS PGothic" pitchFamily="34" charset="-128"/>
                <a:cs typeface="Arial" charset="0"/>
              </a:endParaRPr>
            </a:p>
            <a:p>
              <a:pPr marL="0" marR="0" lvl="0" indent="0" algn="r" defTabSz="457200" rtl="0" eaLnBrk="0" fontAlgn="base" latinLnBrk="0" hangingPunct="0">
                <a:lnSpc>
                  <a:spcPts val="2125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255713" algn="l"/>
                  <a:tab pos="2863850" algn="l"/>
                  <a:tab pos="6578600" algn="l"/>
                </a:tabLst>
                <a:defRPr/>
              </a:pPr>
              <a:r>
                <a:rPr kumimoji="0" lang="en-US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uLnTx/>
                  <a:uFillTx/>
                  <a:latin typeface="Arial"/>
                  <a:ea typeface="MS PGothic" pitchFamily="34" charset="-128"/>
                  <a:cs typeface="Arial" charset="0"/>
                </a:rPr>
                <a:t>  n/a</a:t>
              </a:r>
              <a:endParaRPr kumimoji="0" lang="en-US" alt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uLnTx/>
                <a:uFillTx/>
                <a:latin typeface="Arial"/>
                <a:ea typeface="MS PGothic" pitchFamily="34" charset="-128"/>
                <a:cs typeface="Arial" charset="0"/>
              </a:endParaRPr>
            </a:p>
            <a:p>
              <a:pPr marL="0" marR="0" lvl="0" indent="0" algn="r" defTabSz="457200" rtl="0" eaLnBrk="0" fontAlgn="base" latinLnBrk="0" hangingPunct="0">
                <a:lnSpc>
                  <a:spcPts val="2125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255713" algn="l"/>
                  <a:tab pos="2863850" algn="l"/>
                  <a:tab pos="6578600" algn="l"/>
                </a:tabLst>
                <a:defRPr/>
              </a:pPr>
              <a:endPara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Arial"/>
                <a:ea typeface="MS PGothic" pitchFamily="34" charset="-128"/>
                <a:cs typeface="Arial" charset="0"/>
              </a:endParaRPr>
            </a:p>
            <a:p>
              <a:pPr marL="0" marR="0" lvl="0" indent="0" algn="r" defTabSz="457200" rtl="0" eaLnBrk="0" fontAlgn="base" latinLnBrk="0" hangingPunct="0">
                <a:lnSpc>
                  <a:spcPts val="2125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255713" algn="l"/>
                  <a:tab pos="2863850" algn="l"/>
                  <a:tab pos="6578600" algn="l"/>
                </a:tabLst>
                <a:defRPr/>
              </a:pPr>
              <a:endPara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Arial"/>
                <a:ea typeface="MS PGothic" pitchFamily="34" charset="-128"/>
                <a:cs typeface="Arial" charset="0"/>
              </a:endParaRPr>
            </a:p>
            <a:p>
              <a:pPr marL="0" marR="0" lvl="0" indent="0" algn="r" defTabSz="457200" rtl="0" eaLnBrk="0" fontAlgn="base" latinLnBrk="0" hangingPunct="0">
                <a:lnSpc>
                  <a:spcPts val="2125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255713" algn="l"/>
                  <a:tab pos="2863850" algn="l"/>
                  <a:tab pos="6578600" algn="l"/>
                </a:tabLst>
                <a:defRPr/>
              </a:pPr>
              <a:r>
                <a:rPr kumimoji="0" lang="en-US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5050"/>
                  </a:solidFill>
                  <a:uLnTx/>
                  <a:uFillTx/>
                  <a:latin typeface="Arial"/>
                  <a:ea typeface="MS PGothic" pitchFamily="34" charset="-128"/>
                  <a:cs typeface="Arial" charset="0"/>
                </a:rPr>
                <a:t>140 000</a:t>
              </a:r>
              <a:br>
                <a:rPr kumimoji="0" lang="en-US" altLang="en-US" sz="13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uLnTx/>
                  <a:uFillTx/>
                  <a:latin typeface="Arial"/>
                  <a:ea typeface="MS PGothic" pitchFamily="34" charset="-128"/>
                  <a:cs typeface="Arial" charset="0"/>
                </a:rPr>
              </a:br>
              <a:r>
                <a:rPr kumimoji="0" lang="en-GB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uLnTx/>
                  <a:uFillTx/>
                  <a:latin typeface="Arial"/>
                  <a:ea typeface="MS PGothic" pitchFamily="34" charset="-128"/>
                  <a:cs typeface="Arial" charset="0"/>
                </a:rPr>
                <a:t>139 000</a:t>
              </a:r>
              <a:endParaRPr kumimoji="0" lang="en-GB" alt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uLnTx/>
                <a:uFillTx/>
                <a:latin typeface="Arial"/>
                <a:ea typeface="MS PGothic" pitchFamily="34" charset="-128"/>
                <a:cs typeface="Arial" charset="0"/>
              </a:endParaRPr>
            </a:p>
            <a:p>
              <a:pPr marL="0" marR="0" lvl="0" indent="0" algn="r" defTabSz="457200" rtl="0" eaLnBrk="0" fontAlgn="base" latinLnBrk="0" hangingPunct="0">
                <a:lnSpc>
                  <a:spcPts val="2125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255713" algn="l"/>
                  <a:tab pos="2863850" algn="l"/>
                  <a:tab pos="6578600" algn="l"/>
                </a:tabLst>
                <a:defRPr/>
              </a:pPr>
              <a:r>
                <a:rPr kumimoji="0" lang="en-US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uLnTx/>
                  <a:uFillTx/>
                  <a:latin typeface="Arial"/>
                  <a:ea typeface="MS PGothic" pitchFamily="34" charset="-128"/>
                  <a:cs typeface="Arial" charset="0"/>
                </a:rPr>
                <a:t>  </a:t>
              </a:r>
              <a:r>
                <a:rPr lang="en-US" altLang="en-US" sz="1600" b="1" dirty="0">
                  <a:solidFill>
                    <a:srgbClr val="000000"/>
                  </a:solidFill>
                  <a:latin typeface="Arial"/>
                  <a:ea typeface="MS PGothic" pitchFamily="34" charset="-128"/>
                  <a:cs typeface="Arial" charset="0"/>
                </a:rPr>
                <a:t>1300</a:t>
              </a:r>
              <a:endParaRPr kumimoji="0" lang="en-US" alt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uLnTx/>
                <a:uFillTx/>
                <a:latin typeface="Arial"/>
                <a:ea typeface="MS PGothic" pitchFamily="34" charset="-128"/>
                <a:cs typeface="Arial" charset="0"/>
              </a:endParaRPr>
            </a:p>
            <a:p>
              <a:pPr marL="0" marR="0" lvl="0" indent="0" algn="r" defTabSz="457200" rtl="0" eaLnBrk="0" fontAlgn="base" latinLnBrk="0" hangingPunct="0">
                <a:lnSpc>
                  <a:spcPts val="2125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255713" algn="l"/>
                  <a:tab pos="2863850" algn="l"/>
                  <a:tab pos="6578600" algn="l"/>
                </a:tabLst>
                <a:defRPr/>
              </a:pPr>
              <a:endPara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Arial"/>
                <a:ea typeface="MS PGothic" pitchFamily="34" charset="-128"/>
                <a:cs typeface="Arial" charset="0"/>
              </a:endParaRPr>
            </a:p>
            <a:p>
              <a:pPr marL="0" marR="0" lvl="0" indent="0" algn="r" defTabSz="457200" rtl="0" eaLnBrk="0" fontAlgn="base" latinLnBrk="0" hangingPunct="0">
                <a:lnSpc>
                  <a:spcPts val="2125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255713" algn="l"/>
                  <a:tab pos="2863850" algn="l"/>
                  <a:tab pos="6578600" algn="l"/>
                </a:tabLst>
                <a:defRPr/>
              </a:pPr>
              <a:endPara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Arial"/>
                <a:ea typeface="MS PGothic" pitchFamily="34" charset="-128"/>
                <a:cs typeface="Arial" charset="0"/>
              </a:endParaRPr>
            </a:p>
            <a:p>
              <a:pPr marL="0" marR="0" lvl="0" indent="0" algn="r" defTabSz="457200" rtl="0" eaLnBrk="0" fontAlgn="base" latinLnBrk="0" hangingPunct="0">
                <a:lnSpc>
                  <a:spcPts val="2125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255713" algn="l"/>
                  <a:tab pos="2863850" algn="l"/>
                  <a:tab pos="6578600" algn="l"/>
                </a:tabLst>
                <a:defRPr/>
              </a:pPr>
              <a:r>
                <a:rPr kumimoji="0" lang="en-US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9933"/>
                  </a:solidFill>
                  <a:uLnTx/>
                  <a:uFillTx/>
                  <a:latin typeface="Arial"/>
                  <a:ea typeface="MS PGothic" pitchFamily="34" charset="-128"/>
                  <a:cs typeface="Arial" charset="0"/>
                </a:rPr>
                <a:t>44 000</a:t>
              </a:r>
              <a:endParaRPr kumimoji="0" lang="en-US" alt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FF9933"/>
                </a:solidFill>
                <a:uLnTx/>
                <a:uFillTx/>
                <a:latin typeface="Arial"/>
                <a:ea typeface="MS PGothic" pitchFamily="34" charset="-128"/>
                <a:cs typeface="Arial" charset="0"/>
              </a:endParaRPr>
            </a:p>
            <a:p>
              <a:pPr marL="0" marR="0" lvl="0" indent="0" algn="r" defTabSz="457200" rtl="0" eaLnBrk="0" fontAlgn="base" latinLnBrk="0" hangingPunct="0">
                <a:lnSpc>
                  <a:spcPts val="2125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255713" algn="l"/>
                  <a:tab pos="2863850" algn="l"/>
                  <a:tab pos="6578600" algn="l"/>
                </a:tabLst>
                <a:defRPr/>
              </a:pPr>
              <a:r>
                <a:rPr kumimoji="0" lang="en-GB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uLnTx/>
                  <a:uFillTx/>
                  <a:latin typeface="Arial"/>
                  <a:ea typeface="MS PGothic" pitchFamily="34" charset="-128"/>
                  <a:cs typeface="Arial" charset="0"/>
                </a:rPr>
                <a:t>43 000</a:t>
              </a:r>
              <a:endParaRPr kumimoji="0" lang="en-GB" alt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uLnTx/>
                <a:uFillTx/>
                <a:latin typeface="Arial"/>
                <a:ea typeface="MS PGothic" pitchFamily="34" charset="-128"/>
                <a:cs typeface="Arial" charset="0"/>
              </a:endParaRPr>
            </a:p>
            <a:p>
              <a:pPr marL="0" marR="0" lvl="0" indent="0" algn="r" defTabSz="457200" rtl="0" eaLnBrk="0" fontAlgn="base" latinLnBrk="0" hangingPunct="0">
                <a:lnSpc>
                  <a:spcPts val="2125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255713" algn="l"/>
                  <a:tab pos="2863850" algn="l"/>
                  <a:tab pos="6578600" algn="l"/>
                </a:tabLst>
                <a:defRPr/>
              </a:pPr>
              <a:r>
                <a:rPr kumimoji="0" lang="en-US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uLnTx/>
                  <a:uFillTx/>
                  <a:latin typeface="Arial"/>
                  <a:ea typeface="MS PGothic" pitchFamily="34" charset="-128"/>
                  <a:cs typeface="Arial" charset="0"/>
                </a:rPr>
                <a:t>    </a:t>
              </a:r>
              <a:r>
                <a:rPr lang="en-US" altLang="en-US" sz="1600" b="1" dirty="0">
                  <a:solidFill>
                    <a:prstClr val="black"/>
                  </a:solidFill>
                  <a:latin typeface="Arial"/>
                  <a:ea typeface="MS PGothic" pitchFamily="34" charset="-128"/>
                  <a:cs typeface="Arial" charset="0"/>
                </a:rPr>
                <a:t>&lt;1000</a:t>
              </a:r>
              <a:endPara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Arial"/>
                <a:ea typeface="MS PGothic" pitchFamily="34" charset="-128"/>
                <a:cs typeface="Arial" charset="0"/>
              </a:endParaRPr>
            </a:p>
            <a:p>
              <a:pPr marL="0" marR="0" lvl="0" indent="0" algn="r" defTabSz="457200" rtl="0" eaLnBrk="0" fontAlgn="base" latinLnBrk="0" hangingPunct="0">
                <a:lnSpc>
                  <a:spcPts val="2125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255713" algn="l"/>
                  <a:tab pos="2863850" algn="l"/>
                  <a:tab pos="6578600" algn="l"/>
                </a:tabLst>
                <a:defRPr/>
              </a:pPr>
              <a:endPara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Arial"/>
                <a:ea typeface="MS PGothic" pitchFamily="34" charset="-128"/>
                <a:cs typeface="Arial" charset="0"/>
              </a:endParaRPr>
            </a:p>
            <a:p>
              <a:pPr marL="0" marR="0" lvl="0" indent="0" algn="r" defTabSz="457200" rtl="0" eaLnBrk="0" fontAlgn="base" latinLnBrk="0" hangingPunct="0">
                <a:lnSpc>
                  <a:spcPts val="2125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255713" algn="l"/>
                  <a:tab pos="2863850" algn="l"/>
                  <a:tab pos="6578600" algn="l"/>
                </a:tabLst>
                <a:defRPr/>
              </a:pPr>
              <a:r>
                <a:rPr kumimoji="0" lang="en-GB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9999"/>
                  </a:solidFill>
                  <a:uLnTx/>
                  <a:uFillTx/>
                  <a:latin typeface="Arial"/>
                  <a:ea typeface="MS PGothic" pitchFamily="34" charset="-128"/>
                  <a:cs typeface="Arial" charset="0"/>
                </a:rPr>
                <a:t>1</a:t>
              </a:r>
              <a:r>
                <a:rPr lang="en-GB" altLang="en-US" sz="1600" b="1" dirty="0">
                  <a:solidFill>
                    <a:srgbClr val="009999"/>
                  </a:solidFill>
                  <a:latin typeface="Arial"/>
                  <a:ea typeface="MS PGothic" pitchFamily="34" charset="-128"/>
                  <a:cs typeface="Arial" charset="0"/>
                </a:rPr>
                <a:t>.1</a:t>
              </a:r>
              <a:r>
                <a:rPr kumimoji="0" lang="en-GB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9999"/>
                  </a:solidFill>
                  <a:uLnTx/>
                  <a:uFillTx/>
                  <a:latin typeface="Arial"/>
                  <a:ea typeface="MS PGothic" pitchFamily="34" charset="-128"/>
                  <a:cs typeface="Arial" charset="0"/>
                </a:rPr>
                <a:t> </a:t>
              </a:r>
              <a:r>
                <a:rPr lang="ru-RU" altLang="en-US" sz="1600" b="1" dirty="0">
                  <a:solidFill>
                    <a:srgbClr val="009999"/>
                  </a:solidFill>
                  <a:latin typeface="Arial"/>
                  <a:ea typeface="MS PGothic" pitchFamily="34" charset="-128"/>
                  <a:cs typeface="Arial" charset="0"/>
                </a:rPr>
                <a:t>миллионов</a:t>
              </a:r>
              <a:endParaRPr kumimoji="0" lang="en-GB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9999"/>
                </a:solidFill>
                <a:uLnTx/>
                <a:uFillTx/>
                <a:latin typeface="Arial"/>
                <a:ea typeface="MS PGothic" pitchFamily="34" charset="-128"/>
                <a:cs typeface="Arial" charset="0"/>
              </a:endParaRPr>
            </a:p>
            <a:p>
              <a:pPr marL="0" marR="0" lvl="0" indent="0" algn="r" defTabSz="457200" rtl="0" eaLnBrk="0" fontAlgn="base" latinLnBrk="0" hangingPunct="0">
                <a:lnSpc>
                  <a:spcPts val="2125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255713" algn="l"/>
                  <a:tab pos="2863850" algn="l"/>
                  <a:tab pos="6578600" algn="l"/>
                </a:tabLst>
                <a:defRPr/>
              </a:pPr>
              <a:r>
                <a:rPr kumimoji="0" lang="en-GB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uLnTx/>
                  <a:uFillTx/>
                  <a:latin typeface="Arial"/>
                  <a:ea typeface="MS PGothic" pitchFamily="34" charset="-128"/>
                  <a:cs typeface="Arial" charset="0"/>
                </a:rPr>
                <a:t>0.99 </a:t>
              </a:r>
              <a:r>
                <a:rPr lang="ru-RU" altLang="en-US" sz="1600" b="1" dirty="0">
                  <a:solidFill>
                    <a:prstClr val="black"/>
                  </a:solidFill>
                  <a:latin typeface="Arial"/>
                  <a:ea typeface="MS PGothic" pitchFamily="34" charset="-128"/>
                  <a:cs typeface="Arial" charset="0"/>
                </a:rPr>
                <a:t>миллиона</a:t>
              </a:r>
              <a:endParaRPr kumimoji="0" lang="en-GB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Arial"/>
                <a:ea typeface="MS PGothic" pitchFamily="34" charset="-128"/>
                <a:cs typeface="Arial" charset="0"/>
              </a:endParaRPr>
            </a:p>
            <a:p>
              <a:pPr marL="0" marR="0" lvl="0" indent="0" algn="r" defTabSz="457200" rtl="0" eaLnBrk="0" fontAlgn="base" latinLnBrk="0" hangingPunct="0">
                <a:lnSpc>
                  <a:spcPts val="2125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255713" algn="l"/>
                  <a:tab pos="2863850" algn="l"/>
                  <a:tab pos="6578600" algn="l"/>
                </a:tabLst>
                <a:defRPr/>
              </a:pPr>
              <a:r>
                <a:rPr kumimoji="0" lang="en-GB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uLnTx/>
                  <a:uFillTx/>
                  <a:latin typeface="Arial"/>
                  <a:ea typeface="MS PGothic" pitchFamily="34" charset="-128"/>
                  <a:cs typeface="Arial" charset="0"/>
                </a:rPr>
                <a:t>15 000</a:t>
              </a:r>
              <a:endParaRPr kumimoji="0" lang="en-GB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uLnTx/>
                <a:uFillTx/>
                <a:latin typeface="Arial"/>
                <a:ea typeface="MS PGothic" pitchFamily="34" charset="-128"/>
                <a:cs typeface="Arial" charset="0"/>
              </a:endParaRPr>
            </a:p>
          </p:txBody>
        </p:sp>
        <p:sp>
          <p:nvSpPr>
            <p:cNvPr id="12" name="Title 1">
              <a:extLst>
                <a:ext uri="{FF2B5EF4-FFF2-40B4-BE49-F238E27FC236}">
                  <a16:creationId xmlns:a16="http://schemas.microsoft.com/office/drawing/2014/main" id="{0911F1A1-7D7E-5281-77FB-996F9E27FE5D}"/>
                </a:ext>
              </a:extLst>
            </p:cNvPr>
            <p:cNvSpPr txBox="1">
              <a:spLocks/>
            </p:cNvSpPr>
            <p:nvPr/>
          </p:nvSpPr>
          <p:spPr>
            <a:xfrm>
              <a:off x="8437816" y="676421"/>
              <a:ext cx="2636223" cy="261369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8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Восточная Европа и Центральная Азия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uLnTx/>
                  <a:uFillTx/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 </a:t>
              </a:r>
              <a:endPara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98698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3B7C0896-6FAD-40E7-635A-6C8D628ACDF7}"/>
              </a:ext>
            </a:extLst>
          </p:cNvPr>
          <p:cNvSpPr txBox="1"/>
          <p:nvPr/>
        </p:nvSpPr>
        <p:spPr>
          <a:xfrm>
            <a:off x="282022" y="6571755"/>
            <a:ext cx="8488871" cy="230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Source: Prepared by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  <a:hlinkClick r:id="rId3"/>
              </a:rPr>
              <a:t>www.aidsdatahub.org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based on UNAIDS 2023 HIV Estimates and Global AIDS Monitoring 2024</a:t>
            </a:r>
            <a:endParaRPr kumimoji="0" lang="en-GB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2B973BD-749F-74DC-1E33-FE43A9D6FDC4}"/>
              </a:ext>
            </a:extLst>
          </p:cNvPr>
          <p:cNvSpPr txBox="1"/>
          <p:nvPr/>
        </p:nvSpPr>
        <p:spPr>
          <a:xfrm>
            <a:off x="167188" y="417833"/>
            <a:ext cx="11857624" cy="99994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200" b="1">
                <a:solidFill>
                  <a:srgbClr val="15A194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</a:lstStyle>
          <a:p>
            <a:pPr algn="ctr">
              <a:defRPr/>
            </a:pPr>
            <a:r>
              <a:rPr lang="ru-RU" sz="2800" dirty="0">
                <a:solidFill>
                  <a:prstClr val="black"/>
                </a:solidFill>
                <a:ea typeface="+mn-ea"/>
              </a:rPr>
              <a:t>Тестирование и лечение</a:t>
            </a:r>
            <a:r>
              <a:rPr lang="en-US" sz="2800" dirty="0">
                <a:solidFill>
                  <a:prstClr val="black"/>
                </a:solidFill>
                <a:ea typeface="+mn-ea"/>
              </a:rPr>
              <a:t>, </a:t>
            </a:r>
            <a:endParaRPr lang="ru-RU" sz="2800" dirty="0">
              <a:solidFill>
                <a:prstClr val="black"/>
              </a:solidFill>
              <a:ea typeface="+mn-ea"/>
            </a:endParaRPr>
          </a:p>
          <a:p>
            <a:pPr algn="ctr">
              <a:defRPr/>
            </a:pPr>
            <a:r>
              <a:rPr lang="ru-RU" sz="2800" dirty="0">
                <a:solidFill>
                  <a:prstClr val="black"/>
                </a:solidFill>
                <a:ea typeface="+mn-ea"/>
              </a:rPr>
              <a:t>Восточная Европа и Центральная Азия</a:t>
            </a:r>
            <a:r>
              <a:rPr lang="en-US" sz="2800" dirty="0">
                <a:solidFill>
                  <a:prstClr val="black"/>
                </a:solidFill>
                <a:ea typeface="+mn-ea"/>
              </a:rPr>
              <a:t>, 2023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15A194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4E92FCA-F988-0F02-737B-D5327E8699FC}"/>
              </a:ext>
            </a:extLst>
          </p:cNvPr>
          <p:cNvCxnSpPr>
            <a:cxnSpLocks/>
          </p:cNvCxnSpPr>
          <p:nvPr/>
        </p:nvCxnSpPr>
        <p:spPr>
          <a:xfrm>
            <a:off x="6096000" y="1726590"/>
            <a:ext cx="0" cy="4572000"/>
          </a:xfrm>
          <a:prstGeom prst="line">
            <a:avLst/>
          </a:prstGeom>
          <a:noFill/>
          <a:ln w="19050" cap="flat" cmpd="sng" algn="ctr">
            <a:solidFill>
              <a:sysClr val="window" lastClr="FFFFFF">
                <a:lumMod val="50000"/>
              </a:sysClr>
            </a:solidFill>
            <a:prstDash val="sysDash"/>
            <a:headEnd type="oval"/>
            <a:tailEnd type="oval"/>
          </a:ln>
          <a:effectLst/>
        </p:spPr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id="{80AD63EC-C4B8-4D7E-B45B-6B0D23DC53F6}"/>
              </a:ext>
            </a:extLst>
          </p:cNvPr>
          <p:cNvGrpSpPr/>
          <p:nvPr/>
        </p:nvGrpSpPr>
        <p:grpSpPr>
          <a:xfrm>
            <a:off x="282022" y="1246094"/>
            <a:ext cx="10943026" cy="5052496"/>
            <a:chOff x="0" y="0"/>
            <a:chExt cx="7302499" cy="4628429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graphicFrame>
          <p:nvGraphicFramePr>
            <p:cNvPr id="11" name="Chart 10">
              <a:extLst>
                <a:ext uri="{FF2B5EF4-FFF2-40B4-BE49-F238E27FC236}">
                  <a16:creationId xmlns:a16="http://schemas.microsoft.com/office/drawing/2014/main" id="{5E3F8FEC-A77B-F47A-8CEF-D25A73E915F3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787084949"/>
                </p:ext>
              </p:extLst>
            </p:nvPr>
          </p:nvGraphicFramePr>
          <p:xfrm>
            <a:off x="0" y="0"/>
            <a:ext cx="7302499" cy="462842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2" name="TextBox 1">
              <a:extLst>
                <a:ext uri="{FF2B5EF4-FFF2-40B4-BE49-F238E27FC236}">
                  <a16:creationId xmlns:a16="http://schemas.microsoft.com/office/drawing/2014/main" id="{ACF89075-D9D4-F9B1-EA96-648BF4DECC8A}"/>
                </a:ext>
              </a:extLst>
            </p:cNvPr>
            <p:cNvSpPr txBox="1"/>
            <p:nvPr/>
          </p:nvSpPr>
          <p:spPr>
            <a:xfrm>
              <a:off x="1244442" y="986063"/>
              <a:ext cx="1123346" cy="548640"/>
            </a:xfrm>
            <a:prstGeom prst="re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0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 Nova" panose="020B0504020202020204" pitchFamily="34" charset="0"/>
                  <a:ea typeface="+mn-ea"/>
                  <a:cs typeface="Arial" panose="020B0604020202020204" pitchFamily="34" charset="0"/>
                </a:rPr>
                <a:t>0.6</a:t>
              </a:r>
              <a:r>
                <a:rPr lang="ru-RU" sz="1600" b="1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 Nova" panose="020B05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600" b="1" kern="0" dirty="0" err="1">
                  <a:solidFill>
                    <a:prstClr val="black">
                      <a:lumMod val="65000"/>
                      <a:lumOff val="35000"/>
                    </a:prstClr>
                  </a:solidFill>
                  <a:latin typeface="Arial Nova" panose="020B0504020202020204" pitchFamily="34" charset="0"/>
                  <a:cs typeface="Arial" panose="020B0604020202020204" pitchFamily="34" charset="0"/>
                </a:rPr>
                <a:t>милл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 Nova" panose="020B05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3" name="TextBox 1">
              <a:extLst>
                <a:ext uri="{FF2B5EF4-FFF2-40B4-BE49-F238E27FC236}">
                  <a16:creationId xmlns:a16="http://schemas.microsoft.com/office/drawing/2014/main" id="{FCF0E34C-953A-47BE-9A36-247B089FE91A}"/>
                </a:ext>
              </a:extLst>
            </p:cNvPr>
            <p:cNvSpPr txBox="1"/>
            <p:nvPr/>
          </p:nvSpPr>
          <p:spPr>
            <a:xfrm>
              <a:off x="3389665" y="1244502"/>
              <a:ext cx="1171818" cy="548640"/>
            </a:xfrm>
            <a:prstGeom prst="re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0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 Nova" panose="020B0504020202020204" pitchFamily="34" charset="0"/>
                  <a:ea typeface="+mn-ea"/>
                  <a:cs typeface="Arial" panose="020B0604020202020204" pitchFamily="34" charset="0"/>
                </a:rPr>
                <a:t>0.7</a:t>
              </a:r>
              <a:r>
                <a:rPr kumimoji="0" lang="ru-RU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 Nova" panose="020B05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ru-RU" sz="18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 Nova" panose="020B0504020202020204" pitchFamily="34" charset="0"/>
                  <a:ea typeface="+mn-ea"/>
                  <a:cs typeface="Arial" panose="020B0604020202020204" pitchFamily="34" charset="0"/>
                </a:rPr>
                <a:t>милл</a:t>
              </a:r>
              <a:r>
                <a:rPr kumimoji="0" lang="ru-RU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 Nova" panose="020B05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 Nova" panose="020B05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4" name="TextBox 1">
              <a:extLst>
                <a:ext uri="{FF2B5EF4-FFF2-40B4-BE49-F238E27FC236}">
                  <a16:creationId xmlns:a16="http://schemas.microsoft.com/office/drawing/2014/main" id="{482FE608-18B6-60CB-2897-0BDFACC554A2}"/>
                </a:ext>
              </a:extLst>
            </p:cNvPr>
            <p:cNvSpPr txBox="1"/>
            <p:nvPr/>
          </p:nvSpPr>
          <p:spPr>
            <a:xfrm>
              <a:off x="5663443" y="1402205"/>
              <a:ext cx="856667" cy="548640"/>
            </a:xfrm>
            <a:prstGeom prst="re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0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 Nova" panose="020B0504020202020204" pitchFamily="34" charset="0"/>
                  <a:ea typeface="+mn-ea"/>
                  <a:cs typeface="Arial" panose="020B0604020202020204" pitchFamily="34" charset="0"/>
                </a:rPr>
                <a:t>0.7 </a:t>
              </a:r>
              <a:r>
                <a:rPr lang="ru-RU" sz="1200" b="1" kern="0" dirty="0" err="1">
                  <a:solidFill>
                    <a:prstClr val="black">
                      <a:lumMod val="65000"/>
                      <a:lumOff val="35000"/>
                    </a:prstClr>
                  </a:solidFill>
                  <a:latin typeface="Arial Nova" panose="020B0504020202020204" pitchFamily="34" charset="0"/>
                  <a:cs typeface="Arial" panose="020B0604020202020204" pitchFamily="34" charset="0"/>
                </a:rPr>
                <a:t>милл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 Nova" panose="020B05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5" name="TextBox 1">
              <a:extLst>
                <a:ext uri="{FF2B5EF4-FFF2-40B4-BE49-F238E27FC236}">
                  <a16:creationId xmlns:a16="http://schemas.microsoft.com/office/drawing/2014/main" id="{146AC6F2-A82A-4FDA-1125-E15C6E5B6A74}"/>
                </a:ext>
              </a:extLst>
            </p:cNvPr>
            <p:cNvSpPr txBox="1"/>
            <p:nvPr/>
          </p:nvSpPr>
          <p:spPr>
            <a:xfrm>
              <a:off x="1450137" y="3026680"/>
              <a:ext cx="856667" cy="548640"/>
            </a:xfrm>
            <a:prstGeom prst="re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0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ova" panose="020B0504020202020204" pitchFamily="34" charset="0"/>
                  <a:ea typeface="+mn-ea"/>
                  <a:cs typeface="Arial" panose="020B0604020202020204" pitchFamily="34" charset="0"/>
                </a:rPr>
                <a:t>1.2 </a:t>
              </a:r>
              <a:r>
                <a:rPr lang="ru-RU" sz="1200" b="1" kern="0" dirty="0" err="1">
                  <a:solidFill>
                    <a:prstClr val="white"/>
                  </a:solidFill>
                  <a:latin typeface="Arial Nova" panose="020B0504020202020204" pitchFamily="34" charset="0"/>
                  <a:cs typeface="Arial" panose="020B0604020202020204" pitchFamily="34" charset="0"/>
                </a:rPr>
                <a:t>милл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ova" panose="020B05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6" name="TextBox 1">
              <a:extLst>
                <a:ext uri="{FF2B5EF4-FFF2-40B4-BE49-F238E27FC236}">
                  <a16:creationId xmlns:a16="http://schemas.microsoft.com/office/drawing/2014/main" id="{AB3D1DFD-E9A7-F1E0-FE7A-CE604EFBDEC7}"/>
                </a:ext>
              </a:extLst>
            </p:cNvPr>
            <p:cNvSpPr txBox="1"/>
            <p:nvPr/>
          </p:nvSpPr>
          <p:spPr>
            <a:xfrm>
              <a:off x="3547241" y="3026680"/>
              <a:ext cx="856667" cy="548640"/>
            </a:xfrm>
            <a:prstGeom prst="re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0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ova" panose="020B0504020202020204" pitchFamily="34" charset="0"/>
                  <a:ea typeface="+mn-ea"/>
                  <a:cs typeface="Arial" panose="020B0604020202020204" pitchFamily="34" charset="0"/>
                </a:rPr>
                <a:t>1.1 </a:t>
              </a:r>
              <a:r>
                <a:rPr lang="ru-RU" sz="1200" b="1" kern="0" dirty="0" err="1">
                  <a:solidFill>
                    <a:prstClr val="white"/>
                  </a:solidFill>
                  <a:latin typeface="Arial Nova" panose="020B0504020202020204" pitchFamily="34" charset="0"/>
                  <a:cs typeface="Arial" panose="020B0604020202020204" pitchFamily="34" charset="0"/>
                </a:rPr>
                <a:t>милл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ova" panose="020B05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7" name="TextBox 1">
              <a:extLst>
                <a:ext uri="{FF2B5EF4-FFF2-40B4-BE49-F238E27FC236}">
                  <a16:creationId xmlns:a16="http://schemas.microsoft.com/office/drawing/2014/main" id="{A7E37339-1634-ACA1-1749-0CA56EBF3FC9}"/>
                </a:ext>
              </a:extLst>
            </p:cNvPr>
            <p:cNvSpPr txBox="1"/>
            <p:nvPr/>
          </p:nvSpPr>
          <p:spPr>
            <a:xfrm>
              <a:off x="5518625" y="3040529"/>
              <a:ext cx="1132996" cy="548640"/>
            </a:xfrm>
            <a:prstGeom prst="re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0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ova" panose="020B0504020202020204" pitchFamily="34" charset="0"/>
                  <a:ea typeface="+mn-ea"/>
                  <a:cs typeface="Arial" panose="020B0604020202020204" pitchFamily="34" charset="0"/>
                </a:rPr>
                <a:t>0.</a:t>
              </a:r>
              <a:r>
                <a:rPr lang="en-US" sz="1800" b="1" kern="0" dirty="0">
                  <a:solidFill>
                    <a:prstClr val="white"/>
                  </a:solidFill>
                  <a:latin typeface="Arial Nova" panose="020B0504020202020204" pitchFamily="34" charset="0"/>
                  <a:cs typeface="Arial" panose="020B0604020202020204" pitchFamily="34" charset="0"/>
                </a:rPr>
                <a:t>89</a:t>
              </a: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ova" panose="020B05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lang="ru-RU" sz="1200" b="1" kern="0" dirty="0" err="1">
                  <a:solidFill>
                    <a:prstClr val="white"/>
                  </a:solidFill>
                  <a:latin typeface="Arial Nova" panose="020B0504020202020204" pitchFamily="34" charset="0"/>
                  <a:cs typeface="Arial" panose="020B0604020202020204" pitchFamily="34" charset="0"/>
                </a:rPr>
                <a:t>милл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ova" panose="020B05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0853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157C01D0-3D34-4307-BFF1-C03734A059B5}"/>
              </a:ext>
            </a:extLst>
          </p:cNvPr>
          <p:cNvGrpSpPr/>
          <p:nvPr/>
        </p:nvGrpSpPr>
        <p:grpSpPr>
          <a:xfrm>
            <a:off x="3126266" y="5345818"/>
            <a:ext cx="2626912" cy="307777"/>
            <a:chOff x="3733480" y="5341189"/>
            <a:chExt cx="2626912" cy="307777"/>
          </a:xfrm>
        </p:grpSpPr>
        <p:sp>
          <p:nvSpPr>
            <p:cNvPr id="97" name="TextBox 33">
              <a:extLst>
                <a:ext uri="{FF2B5EF4-FFF2-40B4-BE49-F238E27FC236}">
                  <a16:creationId xmlns:a16="http://schemas.microsoft.com/office/drawing/2014/main" id="{99AAA19F-3457-455D-AF4F-5F89DEBE48A1}"/>
                </a:ext>
              </a:extLst>
            </p:cNvPr>
            <p:cNvSpPr txBox="1"/>
            <p:nvPr/>
          </p:nvSpPr>
          <p:spPr>
            <a:xfrm>
              <a:off x="3733480" y="5409703"/>
              <a:ext cx="180000" cy="182880"/>
            </a:xfrm>
            <a:prstGeom prst="rect">
              <a:avLst/>
            </a:prstGeom>
            <a:solidFill>
              <a:srgbClr val="FF5050"/>
            </a:solidFill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BE80A2DF-81CE-414A-AF1F-C73FDC03AE22}"/>
                </a:ext>
              </a:extLst>
            </p:cNvPr>
            <p:cNvSpPr/>
            <p:nvPr/>
          </p:nvSpPr>
          <p:spPr>
            <a:xfrm>
              <a:off x="3872547" y="5341189"/>
              <a:ext cx="248784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МСМ</a:t>
              </a:r>
              <a:endPara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FC5DE59D-0B5E-4E4B-AF67-F67E4ACC3D73}"/>
              </a:ext>
            </a:extLst>
          </p:cNvPr>
          <p:cNvGrpSpPr/>
          <p:nvPr/>
        </p:nvGrpSpPr>
        <p:grpSpPr>
          <a:xfrm>
            <a:off x="6861608" y="5379710"/>
            <a:ext cx="2311691" cy="307777"/>
            <a:chOff x="5695627" y="4884463"/>
            <a:chExt cx="2311691" cy="307777"/>
          </a:xfrm>
        </p:grpSpPr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AD1A1846-1B60-4D74-8684-85167D6E29A4}"/>
                </a:ext>
              </a:extLst>
            </p:cNvPr>
            <p:cNvSpPr/>
            <p:nvPr/>
          </p:nvSpPr>
          <p:spPr>
            <a:xfrm>
              <a:off x="5695627" y="4938316"/>
              <a:ext cx="180000" cy="180000"/>
            </a:xfrm>
            <a:prstGeom prst="rect">
              <a:avLst/>
            </a:prstGeom>
            <a:solidFill>
              <a:srgbClr val="00CCFF"/>
            </a:solidFill>
            <a:ln w="25400" cap="flat" cmpd="sng" algn="ctr">
              <a:noFill/>
              <a:prstDash val="solid"/>
            </a:ln>
            <a:effectLst/>
          </p:spPr>
          <p:txBody>
            <a:bodyPr wrap="square" rtlCol="0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12B2E6DD-087A-41DC-AE45-FBE348865573}"/>
                </a:ext>
              </a:extLst>
            </p:cNvPr>
            <p:cNvSpPr/>
            <p:nvPr/>
          </p:nvSpPr>
          <p:spPr>
            <a:xfrm>
              <a:off x="5825071" y="4884463"/>
              <a:ext cx="218224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ЛУИН</a:t>
              </a:r>
              <a:endPara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4873304B-D01E-4DE2-881F-590485F22C34}"/>
              </a:ext>
            </a:extLst>
          </p:cNvPr>
          <p:cNvGrpSpPr/>
          <p:nvPr/>
        </p:nvGrpSpPr>
        <p:grpSpPr>
          <a:xfrm>
            <a:off x="4834445" y="5853258"/>
            <a:ext cx="2311691" cy="307777"/>
            <a:chOff x="5691470" y="5738734"/>
            <a:chExt cx="2311691" cy="307777"/>
          </a:xfrm>
        </p:grpSpPr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0586E9B4-3EDB-46BE-A331-70648822F4D8}"/>
                </a:ext>
              </a:extLst>
            </p:cNvPr>
            <p:cNvSpPr/>
            <p:nvPr/>
          </p:nvSpPr>
          <p:spPr>
            <a:xfrm>
              <a:off x="5691470" y="5810140"/>
              <a:ext cx="180000" cy="18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wrap="square" rtlCol="0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8F310774-43C0-431E-BF8A-EE3201F43273}"/>
                </a:ext>
              </a:extLst>
            </p:cNvPr>
            <p:cNvSpPr/>
            <p:nvPr/>
          </p:nvSpPr>
          <p:spPr>
            <a:xfrm>
              <a:off x="5830539" y="5738734"/>
              <a:ext cx="217262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Остальные </a:t>
              </a:r>
              <a:endPara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996FBEE6-DDF8-4219-AE75-4D937F6DC62D}"/>
              </a:ext>
            </a:extLst>
          </p:cNvPr>
          <p:cNvGrpSpPr/>
          <p:nvPr/>
        </p:nvGrpSpPr>
        <p:grpSpPr>
          <a:xfrm>
            <a:off x="4853537" y="5369961"/>
            <a:ext cx="2198467" cy="307777"/>
            <a:chOff x="5695627" y="5304103"/>
            <a:chExt cx="2198467" cy="307777"/>
          </a:xfrm>
        </p:grpSpPr>
        <p:sp>
          <p:nvSpPr>
            <p:cNvPr id="70" name="TextBox 33">
              <a:extLst>
                <a:ext uri="{FF2B5EF4-FFF2-40B4-BE49-F238E27FC236}">
                  <a16:creationId xmlns:a16="http://schemas.microsoft.com/office/drawing/2014/main" id="{9AA43573-44D7-417A-8D09-B9F323C4B2FC}"/>
                </a:ext>
              </a:extLst>
            </p:cNvPr>
            <p:cNvSpPr txBox="1"/>
            <p:nvPr/>
          </p:nvSpPr>
          <p:spPr>
            <a:xfrm>
              <a:off x="5695627" y="5366685"/>
              <a:ext cx="180000" cy="182880"/>
            </a:xfrm>
            <a:prstGeom prst="rect">
              <a:avLst/>
            </a:prstGeom>
            <a:solidFill>
              <a:srgbClr val="F6C700"/>
            </a:solidFill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FE049EF0-43DE-4E44-9CC1-A2572E35DFA4}"/>
                </a:ext>
              </a:extLst>
            </p:cNvPr>
            <p:cNvSpPr/>
            <p:nvPr/>
          </p:nvSpPr>
          <p:spPr>
            <a:xfrm>
              <a:off x="5825337" y="5304103"/>
              <a:ext cx="206875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Трансгендеры</a:t>
              </a:r>
              <a:endPara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08D582AF-23AD-4A49-96E1-1A2B8C4CA66C}"/>
              </a:ext>
            </a:extLst>
          </p:cNvPr>
          <p:cNvGrpSpPr/>
          <p:nvPr/>
        </p:nvGrpSpPr>
        <p:grpSpPr>
          <a:xfrm>
            <a:off x="1404771" y="5345818"/>
            <a:ext cx="1457181" cy="307777"/>
            <a:chOff x="3733479" y="4862084"/>
            <a:chExt cx="1457181" cy="307777"/>
          </a:xfrm>
        </p:grpSpPr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0E01DCF2-6EB4-4DC7-9F9D-6F6CE653FA0B}"/>
                </a:ext>
              </a:extLst>
            </p:cNvPr>
            <p:cNvSpPr/>
            <p:nvPr/>
          </p:nvSpPr>
          <p:spPr>
            <a:xfrm>
              <a:off x="3733479" y="4925806"/>
              <a:ext cx="180000" cy="180000"/>
            </a:xfrm>
            <a:prstGeom prst="rect">
              <a:avLst/>
            </a:prstGeom>
            <a:solidFill>
              <a:srgbClr val="FF99FF"/>
            </a:solidFill>
            <a:ln w="25400" cap="flat" cmpd="sng" algn="ctr">
              <a:noFill/>
              <a:prstDash val="solid"/>
            </a:ln>
            <a:effectLst/>
          </p:spPr>
          <p:txBody>
            <a:bodyPr wrap="square" rtlCol="0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E82C4101-0DED-47AF-9A39-4B49F75C1413}"/>
                </a:ext>
              </a:extLst>
            </p:cNvPr>
            <p:cNvSpPr/>
            <p:nvPr/>
          </p:nvSpPr>
          <p:spPr>
            <a:xfrm>
              <a:off x="3849592" y="4862084"/>
              <a:ext cx="134106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400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КСР</a:t>
              </a:r>
              <a:endPara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45632A2C-6DC9-473D-A3B2-7116830CA20F}"/>
              </a:ext>
            </a:extLst>
          </p:cNvPr>
          <p:cNvGrpSpPr/>
          <p:nvPr/>
        </p:nvGrpSpPr>
        <p:grpSpPr>
          <a:xfrm>
            <a:off x="3122820" y="5853258"/>
            <a:ext cx="3307236" cy="307777"/>
            <a:chOff x="3733477" y="5731972"/>
            <a:chExt cx="3307236" cy="307777"/>
          </a:xfrm>
        </p:grpSpPr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45202DF9-B5AF-498B-A828-C07B56622498}"/>
                </a:ext>
              </a:extLst>
            </p:cNvPr>
            <p:cNvSpPr/>
            <p:nvPr/>
          </p:nvSpPr>
          <p:spPr>
            <a:xfrm>
              <a:off x="3733477" y="5807563"/>
              <a:ext cx="180000" cy="180000"/>
            </a:xfrm>
            <a:prstGeom prst="rect">
              <a:avLst/>
            </a:prstGeom>
            <a:solidFill>
              <a:srgbClr val="33CCCC"/>
            </a:solidFill>
            <a:ln w="25400" cap="flat" cmpd="sng" algn="ctr">
              <a:noFill/>
              <a:prstDash val="solid"/>
            </a:ln>
            <a:effectLst/>
          </p:spPr>
          <p:txBody>
            <a:bodyPr wrap="square" rtlCol="0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FB01B8A9-6598-4B47-8AE2-257B25BAEC2E}"/>
                </a:ext>
              </a:extLst>
            </p:cNvPr>
            <p:cNvSpPr/>
            <p:nvPr/>
          </p:nvSpPr>
          <p:spPr>
            <a:xfrm>
              <a:off x="3849492" y="5731972"/>
              <a:ext cx="319122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Партнеры КГ </a:t>
              </a:r>
              <a:endPara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D2E06B74-64C9-4CBE-8590-6DBB1D7A6718}"/>
              </a:ext>
            </a:extLst>
          </p:cNvPr>
          <p:cNvCxnSpPr>
            <a:cxnSpLocks/>
          </p:cNvCxnSpPr>
          <p:nvPr/>
        </p:nvCxnSpPr>
        <p:spPr>
          <a:xfrm>
            <a:off x="6096000" y="1411800"/>
            <a:ext cx="134471" cy="0"/>
          </a:xfrm>
          <a:prstGeom prst="line">
            <a:avLst/>
          </a:prstGeom>
          <a:noFill/>
          <a:ln w="19050" cap="flat" cmpd="sng" algn="ctr">
            <a:solidFill>
              <a:sysClr val="window" lastClr="FFFFFF">
                <a:lumMod val="50000"/>
              </a:sysClr>
            </a:solidFill>
            <a:prstDash val="sysDash"/>
            <a:headEnd type="oval"/>
            <a:tailEnd type="oval"/>
          </a:ln>
          <a:effectLst/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D87DB6F-1AE8-9F41-4960-4AB3472830CE}"/>
              </a:ext>
            </a:extLst>
          </p:cNvPr>
          <p:cNvSpPr txBox="1">
            <a:spLocks/>
          </p:cNvSpPr>
          <p:nvPr/>
        </p:nvSpPr>
        <p:spPr>
          <a:xfrm>
            <a:off x="210036" y="46500"/>
            <a:ext cx="11845603" cy="94199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Распределение по группам новых случаев ВИЧ в Восточной Европе и Центральной Азии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CF361566-59DA-3975-354F-02317F0877BA}"/>
              </a:ext>
            </a:extLst>
          </p:cNvPr>
          <p:cNvGrpSpPr/>
          <p:nvPr/>
        </p:nvGrpSpPr>
        <p:grpSpPr>
          <a:xfrm>
            <a:off x="2049076" y="1550923"/>
            <a:ext cx="4464089" cy="3246082"/>
            <a:chOff x="7329843" y="1504093"/>
            <a:chExt cx="5458968" cy="356616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BFD8066B-6EC1-2FE0-C465-AF0E7597A1E4}"/>
                </a:ext>
              </a:extLst>
            </p:cNvPr>
            <p:cNvGrpSpPr/>
            <p:nvPr/>
          </p:nvGrpSpPr>
          <p:grpSpPr>
            <a:xfrm>
              <a:off x="7329843" y="1504093"/>
              <a:ext cx="5458968" cy="3566160"/>
              <a:chOff x="6315555" y="1504093"/>
              <a:chExt cx="5458968" cy="3566160"/>
            </a:xfrm>
          </p:grpSpPr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F4DFD089-6CEF-488B-2175-E45A83712F8F}"/>
                  </a:ext>
                </a:extLst>
              </p:cNvPr>
              <p:cNvGrpSpPr/>
              <p:nvPr/>
            </p:nvGrpSpPr>
            <p:grpSpPr>
              <a:xfrm>
                <a:off x="6315555" y="1504093"/>
                <a:ext cx="5458968" cy="3566160"/>
                <a:chOff x="6315555" y="1504093"/>
                <a:chExt cx="5458968" cy="3566160"/>
              </a:xfrm>
            </p:grpSpPr>
            <p:graphicFrame>
              <p:nvGraphicFramePr>
                <p:cNvPr id="16" name="Chart 15">
                  <a:extLst>
                    <a:ext uri="{FF2B5EF4-FFF2-40B4-BE49-F238E27FC236}">
                      <a16:creationId xmlns:a16="http://schemas.microsoft.com/office/drawing/2014/main" id="{CD16FA97-39C7-F1AB-7395-546447C5BCCC}"/>
                    </a:ext>
                  </a:extLst>
                </p:cNvPr>
                <p:cNvGraphicFramePr>
                  <a:graphicFrameLocks/>
                </p:cNvGraphicFramePr>
                <p:nvPr/>
              </p:nvGraphicFramePr>
              <p:xfrm>
                <a:off x="6519748" y="2256362"/>
                <a:ext cx="3751495" cy="2340343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3"/>
                </a:graphicData>
              </a:graphic>
            </p:graphicFrame>
            <p:graphicFrame>
              <p:nvGraphicFramePr>
                <p:cNvPr id="33" name="Content Placeholder 5">
                  <a:extLst>
                    <a:ext uri="{FF2B5EF4-FFF2-40B4-BE49-F238E27FC236}">
                      <a16:creationId xmlns:a16="http://schemas.microsoft.com/office/drawing/2014/main" id="{0119A028-309E-6648-D585-AE711B09A546}"/>
                    </a:ext>
                  </a:extLst>
                </p:cNvPr>
                <p:cNvGraphicFramePr>
                  <a:graphicFrameLocks/>
                </p:cNvGraphicFramePr>
                <p:nvPr>
                  <p:extLst>
                    <p:ext uri="{D42A27DB-BD31-4B8C-83A1-F6EECF244321}">
                      <p14:modId xmlns:p14="http://schemas.microsoft.com/office/powerpoint/2010/main" val="2776644454"/>
                    </p:ext>
                  </p:extLst>
                </p:nvPr>
              </p:nvGraphicFramePr>
              <p:xfrm>
                <a:off x="6315555" y="1504093"/>
                <a:ext cx="5458968" cy="3566160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4"/>
                </a:graphicData>
              </a:graphic>
            </p:graphicFrame>
          </p:grp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495103E4-964A-5E04-A8D5-6B54C87A9B80}"/>
                  </a:ext>
                </a:extLst>
              </p:cNvPr>
              <p:cNvSpPr/>
              <p:nvPr/>
            </p:nvSpPr>
            <p:spPr>
              <a:xfrm rot="10800000" flipV="1">
                <a:off x="8357081" y="2746370"/>
                <a:ext cx="108000" cy="108000"/>
              </a:xfrm>
              <a:prstGeom prst="ellipse">
                <a:avLst/>
              </a:prstGeom>
              <a:solidFill>
                <a:srgbClr val="92D050"/>
              </a:solidFill>
              <a:ln w="25400" cap="flat" cmpd="sng" algn="ctr">
                <a:noFill/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square" rtlCol="0" anchor="ctr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77CD50A-BDA9-C53F-393D-AFCE4B801318}"/>
                </a:ext>
              </a:extLst>
            </p:cNvPr>
            <p:cNvSpPr txBox="1"/>
            <p:nvPr/>
          </p:nvSpPr>
          <p:spPr>
            <a:xfrm>
              <a:off x="8936220" y="2566071"/>
              <a:ext cx="870297" cy="500598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 anchor="ctr">
              <a:no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5050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94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5050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%</a:t>
              </a:r>
              <a:endPara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AB61478-1F90-1D29-9096-8515AFEB606A}"/>
                </a:ext>
              </a:extLst>
            </p:cNvPr>
            <p:cNvSpPr txBox="1"/>
            <p:nvPr/>
          </p:nvSpPr>
          <p:spPr>
            <a:xfrm>
              <a:off x="8249301" y="3121431"/>
              <a:ext cx="2244134" cy="912937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6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новых случаев ВИЧ среди КГ и их партнеров</a:t>
              </a:r>
              <a:endPara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6BCCEF2D-774E-145C-9C1E-351A18AE8220}"/>
              </a:ext>
            </a:extLst>
          </p:cNvPr>
          <p:cNvGrpSpPr/>
          <p:nvPr/>
        </p:nvGrpSpPr>
        <p:grpSpPr>
          <a:xfrm>
            <a:off x="1371366" y="5861758"/>
            <a:ext cx="2654426" cy="307777"/>
            <a:chOff x="3733477" y="5747340"/>
            <a:chExt cx="2654426" cy="307777"/>
          </a:xfrm>
        </p:grpSpPr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DD029932-1723-84EC-715B-056BB543CFC6}"/>
                </a:ext>
              </a:extLst>
            </p:cNvPr>
            <p:cNvSpPr/>
            <p:nvPr/>
          </p:nvSpPr>
          <p:spPr>
            <a:xfrm>
              <a:off x="3733477" y="5807563"/>
              <a:ext cx="180000" cy="180000"/>
            </a:xfrm>
            <a:prstGeom prst="rect">
              <a:avLst/>
            </a:prstGeom>
            <a:solidFill>
              <a:srgbClr val="BC9BFF"/>
            </a:solidFill>
            <a:ln w="25400" cap="flat" cmpd="sng" algn="ctr">
              <a:noFill/>
              <a:prstDash val="solid"/>
            </a:ln>
            <a:effectLst/>
          </p:spPr>
          <p:txBody>
            <a:bodyPr wrap="square" rtlCol="0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2355D5BD-F973-86A1-5B05-B57ACE61D24E}"/>
                </a:ext>
              </a:extLst>
            </p:cNvPr>
            <p:cNvSpPr/>
            <p:nvPr/>
          </p:nvSpPr>
          <p:spPr>
            <a:xfrm>
              <a:off x="3849493" y="5747340"/>
              <a:ext cx="253841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Клиенты КСР</a:t>
              </a:r>
              <a:endPara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72" name="TextBox 71">
            <a:extLst>
              <a:ext uri="{FF2B5EF4-FFF2-40B4-BE49-F238E27FC236}">
                <a16:creationId xmlns:a16="http://schemas.microsoft.com/office/drawing/2014/main" id="{5E7FE3C3-1C72-658D-6F31-0807056D34D6}"/>
              </a:ext>
            </a:extLst>
          </p:cNvPr>
          <p:cNvSpPr txBox="1"/>
          <p:nvPr/>
        </p:nvSpPr>
        <p:spPr>
          <a:xfrm>
            <a:off x="80167" y="6434082"/>
            <a:ext cx="101354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Source: Prepared by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  <a:hlinkClick r:id="rId5"/>
              </a:rPr>
              <a:t>www.aidsdatahub.org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based on </a:t>
            </a:r>
            <a:r>
              <a:rPr lang="en-US" sz="1000" dirty="0">
                <a:latin typeface="Arial Nova" panose="020B0504020202020204" pitchFamily="34" charset="0"/>
              </a:rPr>
              <a:t>Korenromp EL, Sabin K, Stover J, Brown T, Johnson LF, Martin-Hughes R, et al. New HIV Infections Among Key Populations and Their Partners in 2010 and 2022, by World Region: A </a:t>
            </a:r>
            <a:r>
              <a:rPr lang="en-US" sz="1000" dirty="0" err="1">
                <a:latin typeface="Arial Nova" panose="020B0504020202020204" pitchFamily="34" charset="0"/>
              </a:rPr>
              <a:t>Multisources</a:t>
            </a:r>
            <a:r>
              <a:rPr lang="en-US" sz="1000" dirty="0">
                <a:latin typeface="Arial Nova" panose="020B0504020202020204" pitchFamily="34" charset="0"/>
              </a:rPr>
              <a:t> Estimation. JAIDS Journal of Acquired Immune Deficiency Syndromes. 2024;95(1S):e34-e45.</a:t>
            </a: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E987E0C-E5C4-53ED-823A-CFE33F93107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95859" y="1156801"/>
            <a:ext cx="5175424" cy="39401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FDFF8AEA-CFB2-80DE-8928-DCB5259A62E6}"/>
              </a:ext>
            </a:extLst>
          </p:cNvPr>
          <p:cNvSpPr txBox="1">
            <a:spLocks/>
          </p:cNvSpPr>
          <p:nvPr/>
        </p:nvSpPr>
        <p:spPr>
          <a:xfrm>
            <a:off x="127616" y="1654209"/>
            <a:ext cx="1947092" cy="331831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181818" indent="-181818" algn="l" defTabSz="727272" rtl="0" eaLnBrk="1" latinLnBrk="0" hangingPunct="1">
              <a:lnSpc>
                <a:spcPct val="90000"/>
              </a:lnSpc>
              <a:spcBef>
                <a:spcPts val="795"/>
              </a:spcBef>
              <a:buFont typeface="Arial" panose="020B0604020202020204" pitchFamily="34" charset="0"/>
              <a:buChar char="•"/>
              <a:defRPr sz="222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454" indent="-181818" algn="l" defTabSz="727272" rtl="0" eaLnBrk="1" latinLnBrk="0" hangingPunct="1">
              <a:lnSpc>
                <a:spcPct val="90000"/>
              </a:lnSpc>
              <a:spcBef>
                <a:spcPts val="398"/>
              </a:spcBef>
              <a:buFont typeface="Arial" panose="020B0604020202020204" pitchFamily="34" charset="0"/>
              <a:buChar char="•"/>
              <a:defRPr sz="19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9090" indent="-181818" algn="l" defTabSz="727272" rtl="0" eaLnBrk="1" latinLnBrk="0" hangingPunct="1">
              <a:lnSpc>
                <a:spcPct val="90000"/>
              </a:lnSpc>
              <a:spcBef>
                <a:spcPts val="398"/>
              </a:spcBef>
              <a:buFont typeface="Arial" panose="020B0604020202020204" pitchFamily="34" charset="0"/>
              <a:buChar char="•"/>
              <a:defRPr sz="159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72726" indent="-181818" algn="l" defTabSz="727272" rtl="0" eaLnBrk="1" latinLnBrk="0" hangingPunct="1">
              <a:lnSpc>
                <a:spcPct val="90000"/>
              </a:lnSpc>
              <a:spcBef>
                <a:spcPts val="398"/>
              </a:spcBef>
              <a:buFont typeface="Arial" panose="020B0604020202020204" pitchFamily="34" charset="0"/>
              <a:buChar char="•"/>
              <a:defRPr sz="14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6362" indent="-181818" algn="l" defTabSz="727272" rtl="0" eaLnBrk="1" latinLnBrk="0" hangingPunct="1">
              <a:lnSpc>
                <a:spcPct val="90000"/>
              </a:lnSpc>
              <a:spcBef>
                <a:spcPts val="398"/>
              </a:spcBef>
              <a:buFont typeface="Arial" panose="020B0604020202020204" pitchFamily="34" charset="0"/>
              <a:buChar char="•"/>
              <a:defRPr sz="14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99998" indent="-181818" algn="l" defTabSz="727272" rtl="0" eaLnBrk="1" latinLnBrk="0" hangingPunct="1">
              <a:lnSpc>
                <a:spcPct val="90000"/>
              </a:lnSpc>
              <a:spcBef>
                <a:spcPts val="398"/>
              </a:spcBef>
              <a:buFont typeface="Arial" panose="020B0604020202020204" pitchFamily="34" charset="0"/>
              <a:buChar char="•"/>
              <a:defRPr sz="14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63634" indent="-181818" algn="l" defTabSz="727272" rtl="0" eaLnBrk="1" latinLnBrk="0" hangingPunct="1">
              <a:lnSpc>
                <a:spcPct val="90000"/>
              </a:lnSpc>
              <a:spcBef>
                <a:spcPts val="398"/>
              </a:spcBef>
              <a:buFont typeface="Arial" panose="020B0604020202020204" pitchFamily="34" charset="0"/>
              <a:buChar char="•"/>
              <a:defRPr sz="14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270" indent="-181818" algn="l" defTabSz="727272" rtl="0" eaLnBrk="1" latinLnBrk="0" hangingPunct="1">
              <a:lnSpc>
                <a:spcPct val="90000"/>
              </a:lnSpc>
              <a:spcBef>
                <a:spcPts val="398"/>
              </a:spcBef>
              <a:buFont typeface="Arial" panose="020B0604020202020204" pitchFamily="34" charset="0"/>
              <a:buChar char="•"/>
              <a:defRPr sz="14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90906" indent="-181818" algn="l" defTabSz="727272" rtl="0" eaLnBrk="1" latinLnBrk="0" hangingPunct="1">
              <a:lnSpc>
                <a:spcPct val="90000"/>
              </a:lnSpc>
              <a:spcBef>
                <a:spcPts val="398"/>
              </a:spcBef>
              <a:buFont typeface="Arial" panose="020B0604020202020204" pitchFamily="34" charset="0"/>
              <a:buChar char="•"/>
              <a:defRPr sz="14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9080" indent="-259080" fontAlgn="base">
              <a:spcBef>
                <a:spcPts val="1088"/>
              </a:spcBef>
            </a:pPr>
            <a:r>
              <a:rPr lang="ru-RU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Оценка ситуации в 2010 и 2022 годах показывают, что все большая доля новых случаев инфицирования приходится на ключевые группы населения</a:t>
            </a:r>
            <a:endParaRPr 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9080" indent="-259080" fontAlgn="base">
              <a:spcBef>
                <a:spcPts val="1088"/>
              </a:spcBef>
            </a:pPr>
            <a:r>
              <a:rPr lang="ru-RU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Снижение барьеров к услугам профилактики и лечения будет иметь решающее значение</a:t>
            </a:r>
            <a:endParaRPr 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79763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FAB7D817-A2C6-2DAC-6E9E-330D4422C3C5}"/>
              </a:ext>
            </a:extLst>
          </p:cNvPr>
          <p:cNvSpPr/>
          <p:nvPr/>
        </p:nvSpPr>
        <p:spPr>
          <a:xfrm>
            <a:off x="206828" y="6416693"/>
            <a:ext cx="97363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Sources: Prepared by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  <a:hlinkClick r:id="rId3"/>
              </a:rPr>
              <a:t>www.aidsdatahub.org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 based on 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Behavioural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Surveys, Integrated Biological and 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Behavioural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Surveys, programmatic data,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rPr>
              <a:t>Global AIDS Monitoring (GAM) Reporting  and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UNAIDS. (2023). The path that ends AIDS: UNAIDS Global AIDS Update 2023. Geneva: Joint United Nations 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Programme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on HIV/AIDS; 2023.</a:t>
            </a:r>
            <a:endParaRPr kumimoji="0" lang="en-GB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83B7DD3-67EF-59B3-158D-5523AE653B79}"/>
              </a:ext>
            </a:extLst>
          </p:cNvPr>
          <p:cNvSpPr txBox="1">
            <a:spLocks/>
          </p:cNvSpPr>
          <p:nvPr/>
        </p:nvSpPr>
        <p:spPr>
          <a:xfrm>
            <a:off x="156457" y="199697"/>
            <a:ext cx="11833395" cy="804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venir Next LT Pro Light" panose="020B0304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Охват профилактикой ВИЧ среди ключевых групп населения </a:t>
            </a:r>
            <a:endParaRPr kumimoji="0" lang="en-US" sz="2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kumimoji="0" lang="ru-RU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2022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5B512DCD-D4AB-AF44-7366-0AB56B41AA4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5518570"/>
              </p:ext>
            </p:extLst>
          </p:nvPr>
        </p:nvGraphicFramePr>
        <p:xfrm>
          <a:off x="1256232" y="1298961"/>
          <a:ext cx="8810714" cy="48247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6127584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6842F32B-040D-15C8-A7EF-1A338B6B7803}"/>
              </a:ext>
            </a:extLst>
          </p:cNvPr>
          <p:cNvSpPr txBox="1"/>
          <p:nvPr/>
        </p:nvSpPr>
        <p:spPr>
          <a:xfrm>
            <a:off x="30480" y="6479199"/>
            <a:ext cx="1009537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Source: Prepared by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3"/>
              </a:rPr>
              <a:t>www.aidsdatahub.org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based on Global AIDS Monitoring; Information received from national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programmes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; and National Commitments and Policy Instrument  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00"/>
              </a:highlight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0D142E4-AD7B-9880-9954-A3C2CF0A000C}"/>
              </a:ext>
            </a:extLst>
          </p:cNvPr>
          <p:cNvSpPr/>
          <p:nvPr/>
        </p:nvSpPr>
        <p:spPr>
          <a:xfrm>
            <a:off x="30480" y="12980"/>
            <a:ext cx="12161520" cy="918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ДКП (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PrEP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в Центральной Азии и Украине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9F7EDC0D-981E-711B-F8EB-D2428967A9F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2900900"/>
              </p:ext>
            </p:extLst>
          </p:nvPr>
        </p:nvGraphicFramePr>
        <p:xfrm>
          <a:off x="1770992" y="1440873"/>
          <a:ext cx="9138745" cy="46225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7261643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ysClr val="window" lastClr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562E808-2E06-96ED-96D9-33012A5CD0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8705AC29-B075-39C7-2669-E506B28EA793}"/>
              </a:ext>
            </a:extLst>
          </p:cNvPr>
          <p:cNvSpPr txBox="1"/>
          <p:nvPr/>
        </p:nvSpPr>
        <p:spPr>
          <a:xfrm>
            <a:off x="30480" y="6449219"/>
            <a:ext cx="982326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Source: Prepared by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3"/>
              </a:rPr>
              <a:t>www.aidsdatahub.org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based on Global AIDS Monitoring; Information from national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programmes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; and The path that ends AIDS: UNAIDS Global AIDS Update 2023. Geneva: Joint United Nations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Programme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on HIV/AIDS; 2023.   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00"/>
              </a:highlight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73DA08D6-7D4E-5CA8-3891-F93CF380978B}"/>
              </a:ext>
            </a:extLst>
          </p:cNvPr>
          <p:cNvSpPr/>
          <p:nvPr/>
        </p:nvSpPr>
        <p:spPr>
          <a:xfrm>
            <a:off x="587631" y="211704"/>
            <a:ext cx="11175168" cy="918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Прогресс в использовании ДКП (</a:t>
            </a:r>
            <a:r>
              <a:rPr lang="ru-RU" sz="28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PrEP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слишком медленный для влияния на эпидемию ВИЧ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D3CFE227-8911-4AAE-2C73-155785D1A8E1}"/>
              </a:ext>
            </a:extLst>
          </p:cNvPr>
          <p:cNvGrpSpPr/>
          <p:nvPr/>
        </p:nvGrpSpPr>
        <p:grpSpPr>
          <a:xfrm>
            <a:off x="2318872" y="1760935"/>
            <a:ext cx="6714033" cy="4325070"/>
            <a:chOff x="150068" y="2626037"/>
            <a:chExt cx="6714033" cy="4325070"/>
          </a:xfrm>
        </p:grpSpPr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9C50C8D5-62D1-1690-163C-0C82266D1FD6}"/>
                </a:ext>
              </a:extLst>
            </p:cNvPr>
            <p:cNvGrpSpPr/>
            <p:nvPr/>
          </p:nvGrpSpPr>
          <p:grpSpPr>
            <a:xfrm>
              <a:off x="150068" y="2626037"/>
              <a:ext cx="6111455" cy="3285415"/>
              <a:chOff x="5356348" y="3500160"/>
              <a:chExt cx="6111455" cy="3285415"/>
            </a:xfrm>
          </p:grpSpPr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ED06C8A3-88DC-4F47-12FE-FDD630430450}"/>
                  </a:ext>
                </a:extLst>
              </p:cNvPr>
              <p:cNvSpPr/>
              <p:nvPr/>
            </p:nvSpPr>
            <p:spPr>
              <a:xfrm>
                <a:off x="5418027" y="3824523"/>
                <a:ext cx="2743200" cy="2743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 w="22225" cap="flat" cmpd="sng" algn="ctr">
                <a:solidFill>
                  <a:srgbClr val="0099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CD12DB56-9C8E-331E-E0FE-C0ABBEE1D475}"/>
                  </a:ext>
                </a:extLst>
              </p:cNvPr>
              <p:cNvSpPr/>
              <p:nvPr/>
            </p:nvSpPr>
            <p:spPr>
              <a:xfrm>
                <a:off x="6560932" y="6111090"/>
                <a:ext cx="457200" cy="457200"/>
              </a:xfrm>
              <a:prstGeom prst="ellipse">
                <a:avLst/>
              </a:prstGeom>
              <a:solidFill>
                <a:srgbClr val="FF99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69" name="Group 68">
                <a:extLst>
                  <a:ext uri="{FF2B5EF4-FFF2-40B4-BE49-F238E27FC236}">
                    <a16:creationId xmlns:a16="http://schemas.microsoft.com/office/drawing/2014/main" id="{20649C66-A312-9D2C-ADE0-46F2B7E991FD}"/>
                  </a:ext>
                </a:extLst>
              </p:cNvPr>
              <p:cNvGrpSpPr/>
              <p:nvPr/>
            </p:nvGrpSpPr>
            <p:grpSpPr>
              <a:xfrm>
                <a:off x="6924500" y="5860056"/>
                <a:ext cx="4543303" cy="925519"/>
                <a:chOff x="1944048" y="1611720"/>
                <a:chExt cx="4543303" cy="925519"/>
              </a:xfrm>
            </p:grpSpPr>
            <p:sp>
              <p:nvSpPr>
                <p:cNvPr id="80" name="TextBox 79">
                  <a:extLst>
                    <a:ext uri="{FF2B5EF4-FFF2-40B4-BE49-F238E27FC236}">
                      <a16:creationId xmlns:a16="http://schemas.microsoft.com/office/drawing/2014/main" id="{C1B51B73-661E-2680-D0CB-AEA3585375FD}"/>
                    </a:ext>
                  </a:extLst>
                </p:cNvPr>
                <p:cNvSpPr txBox="1"/>
                <p:nvPr/>
              </p:nvSpPr>
              <p:spPr>
                <a:xfrm>
                  <a:off x="3138422" y="1611720"/>
                  <a:ext cx="1753753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99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1</a:t>
                  </a:r>
                  <a:r>
                    <a:rPr kumimoji="0" lang="ru-RU" sz="2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99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9</a:t>
                  </a:r>
                  <a:r>
                    <a:rPr kumimoji="0" lang="en-US" sz="2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99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 000</a:t>
                  </a:r>
                  <a:r>
                    <a:rPr kumimoji="0" lang="en-US" sz="16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99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+</a:t>
                  </a:r>
                  <a:endParaRPr kumimoji="0" lang="en-US" sz="1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99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1" name="TextBox 80">
                  <a:extLst>
                    <a:ext uri="{FF2B5EF4-FFF2-40B4-BE49-F238E27FC236}">
                      <a16:creationId xmlns:a16="http://schemas.microsoft.com/office/drawing/2014/main" id="{4B10685F-8EE3-6346-2DCD-CACAD0806B0D}"/>
                    </a:ext>
                  </a:extLst>
                </p:cNvPr>
                <p:cNvSpPr txBox="1"/>
                <p:nvPr/>
              </p:nvSpPr>
              <p:spPr>
                <a:xfrm>
                  <a:off x="3386123" y="2014019"/>
                  <a:ext cx="3101228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ru-RU" sz="1400" kern="0" dirty="0">
                      <a:solidFill>
                        <a:prstClr val="black"/>
                      </a:solidFill>
                      <a:latin typeface="Arial Nova" panose="020B0504020202020204" pitchFamily="34" charset="0"/>
                      <a:cs typeface="Arial" panose="020B0604020202020204" pitchFamily="34" charset="0"/>
                    </a:rPr>
                    <a:t>Приблизительное  количество воспользовавшихся ДКП в</a:t>
                  </a:r>
                  <a:r>
                    <a:rPr kumimoji="0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ova" panose="020B0504020202020204" pitchFamily="34" charset="0"/>
                      <a:ea typeface="+mn-ea"/>
                      <a:cs typeface="Arial" panose="020B0604020202020204" pitchFamily="34" charset="0"/>
                    </a:rPr>
                    <a:t> 202</a:t>
                  </a:r>
                  <a:r>
                    <a:rPr kumimoji="0" lang="ru-RU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ova" panose="020B0504020202020204" pitchFamily="34" charset="0"/>
                      <a:ea typeface="+mn-ea"/>
                      <a:cs typeface="Arial" panose="020B0604020202020204" pitchFamily="34" charset="0"/>
                    </a:rPr>
                    <a:t>3</a:t>
                  </a:r>
                  <a:endParaRPr kumimoji="0" lang="en-US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ova" panose="020B05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82" name="Straight Connector 81">
                  <a:extLst>
                    <a:ext uri="{FF2B5EF4-FFF2-40B4-BE49-F238E27FC236}">
                      <a16:creationId xmlns:a16="http://schemas.microsoft.com/office/drawing/2014/main" id="{C1C73B3E-7A94-4A94-18B3-AAE27F0C7F4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44048" y="1960049"/>
                  <a:ext cx="1463040" cy="0"/>
                </a:xfrm>
                <a:prstGeom prst="line">
                  <a:avLst/>
                </a:prstGeom>
                <a:noFill/>
                <a:ln w="25400" cap="rnd" cmpd="sng" algn="ctr">
                  <a:solidFill>
                    <a:srgbClr val="FF9900"/>
                  </a:solidFill>
                  <a:prstDash val="sysDot"/>
                  <a:round/>
                  <a:headEnd type="none" w="lg" len="lg"/>
                  <a:tailEnd type="none" w="lg" len="lg"/>
                </a:ln>
                <a:effectLst/>
              </p:spPr>
            </p:cxnSp>
          </p:grpSp>
          <p:grpSp>
            <p:nvGrpSpPr>
              <p:cNvPr id="70" name="Group 69">
                <a:extLst>
                  <a:ext uri="{FF2B5EF4-FFF2-40B4-BE49-F238E27FC236}">
                    <a16:creationId xmlns:a16="http://schemas.microsoft.com/office/drawing/2014/main" id="{72EF59F4-B922-675E-0D3F-1727128235D2}"/>
                  </a:ext>
                </a:extLst>
              </p:cNvPr>
              <p:cNvGrpSpPr/>
              <p:nvPr/>
            </p:nvGrpSpPr>
            <p:grpSpPr>
              <a:xfrm>
                <a:off x="5356348" y="4712918"/>
                <a:ext cx="5615366" cy="1124894"/>
                <a:chOff x="461621" y="1632982"/>
                <a:chExt cx="5615366" cy="1124894"/>
              </a:xfrm>
            </p:grpSpPr>
            <p:sp>
              <p:nvSpPr>
                <p:cNvPr id="77" name="TextBox 76">
                  <a:extLst>
                    <a:ext uri="{FF2B5EF4-FFF2-40B4-BE49-F238E27FC236}">
                      <a16:creationId xmlns:a16="http://schemas.microsoft.com/office/drawing/2014/main" id="{26A20CE2-5C3B-CCF6-76E6-93FC474AD6C5}"/>
                    </a:ext>
                  </a:extLst>
                </p:cNvPr>
                <p:cNvSpPr txBox="1"/>
                <p:nvPr/>
              </p:nvSpPr>
              <p:spPr>
                <a:xfrm>
                  <a:off x="461621" y="1632982"/>
                  <a:ext cx="2700846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32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 Отставание</a:t>
                  </a:r>
                  <a:endPara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8" name="TextBox 77">
                  <a:extLst>
                    <a:ext uri="{FF2B5EF4-FFF2-40B4-BE49-F238E27FC236}">
                      <a16:creationId xmlns:a16="http://schemas.microsoft.com/office/drawing/2014/main" id="{B75BAC27-4105-6287-2A03-969DFD719A18}"/>
                    </a:ext>
                  </a:extLst>
                </p:cNvPr>
                <p:cNvSpPr txBox="1"/>
                <p:nvPr/>
              </p:nvSpPr>
              <p:spPr>
                <a:xfrm>
                  <a:off x="3425227" y="2111545"/>
                  <a:ext cx="2651760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ru-RU" dirty="0">
                      <a:solidFill>
                        <a:prstClr val="black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н</a:t>
                  </a:r>
                  <a:r>
                    <a:rPr kumimoji="0" lang="ru-RU" sz="1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еобходимо</a:t>
                  </a:r>
                  <a:r>
                    <a:rPr kumimoji="0" lang="ru-RU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 для достижения цели </a:t>
                  </a: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79" name="Straight Connector 78">
                  <a:extLst>
                    <a:ext uri="{FF2B5EF4-FFF2-40B4-BE49-F238E27FC236}">
                      <a16:creationId xmlns:a16="http://schemas.microsoft.com/office/drawing/2014/main" id="{299BE04E-3802-3AD0-E680-085C9C47FF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174553" y="2070858"/>
                  <a:ext cx="1280160" cy="0"/>
                </a:xfrm>
                <a:prstGeom prst="line">
                  <a:avLst/>
                </a:prstGeom>
                <a:noFill/>
                <a:ln w="25400" cap="rnd" cmpd="sng" algn="ctr">
                  <a:solidFill>
                    <a:srgbClr val="FF5050"/>
                  </a:solidFill>
                  <a:prstDash val="sysDot"/>
                  <a:round/>
                  <a:headEnd type="none" w="lg" len="lg"/>
                  <a:tailEnd type="none" w="lg" len="lg"/>
                </a:ln>
                <a:effectLst/>
              </p:spPr>
            </p:cxnSp>
          </p:grpSp>
          <p:grpSp>
            <p:nvGrpSpPr>
              <p:cNvPr id="71" name="Group 70">
                <a:extLst>
                  <a:ext uri="{FF2B5EF4-FFF2-40B4-BE49-F238E27FC236}">
                    <a16:creationId xmlns:a16="http://schemas.microsoft.com/office/drawing/2014/main" id="{D083EBC4-53F3-5AE3-088F-51737999B87E}"/>
                  </a:ext>
                </a:extLst>
              </p:cNvPr>
              <p:cNvGrpSpPr/>
              <p:nvPr/>
            </p:nvGrpSpPr>
            <p:grpSpPr>
              <a:xfrm>
                <a:off x="6648275" y="3500160"/>
                <a:ext cx="4297389" cy="834363"/>
                <a:chOff x="1944048" y="1642895"/>
                <a:chExt cx="4297389" cy="834363"/>
              </a:xfrm>
            </p:grpSpPr>
            <p:sp>
              <p:nvSpPr>
                <p:cNvPr id="74" name="TextBox 73">
                  <a:extLst>
                    <a:ext uri="{FF2B5EF4-FFF2-40B4-BE49-F238E27FC236}">
                      <a16:creationId xmlns:a16="http://schemas.microsoft.com/office/drawing/2014/main" id="{924BD788-0A68-4E88-03AB-AE5B39D18F08}"/>
                    </a:ext>
                  </a:extLst>
                </p:cNvPr>
                <p:cNvSpPr txBox="1"/>
                <p:nvPr/>
              </p:nvSpPr>
              <p:spPr>
                <a:xfrm>
                  <a:off x="3205462" y="1642895"/>
                  <a:ext cx="2336246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 sz="2800" b="1" kern="0" dirty="0">
                      <a:solidFill>
                        <a:srgbClr val="0099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3</a:t>
                  </a:r>
                  <a:r>
                    <a:rPr kumimoji="0" lang="en-US" sz="2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99FF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00 000</a:t>
                  </a:r>
                  <a:r>
                    <a:rPr kumimoji="0" lang="en-US" sz="16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99FF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+</a:t>
                  </a:r>
                  <a:endParaRPr kumimoji="0" lang="en-US" sz="1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99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5" name="TextBox 74">
                  <a:extLst>
                    <a:ext uri="{FF2B5EF4-FFF2-40B4-BE49-F238E27FC236}">
                      <a16:creationId xmlns:a16="http://schemas.microsoft.com/office/drawing/2014/main" id="{77EF0B88-DD37-6084-E6CD-9A8FA394DB27}"/>
                    </a:ext>
                  </a:extLst>
                </p:cNvPr>
                <p:cNvSpPr txBox="1"/>
                <p:nvPr/>
              </p:nvSpPr>
              <p:spPr>
                <a:xfrm>
                  <a:off x="3589677" y="2138704"/>
                  <a:ext cx="265176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16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ova" panose="020B0504020202020204" pitchFamily="34" charset="0"/>
                      <a:ea typeface="+mn-ea"/>
                      <a:cs typeface="Arial" panose="020B0604020202020204" pitchFamily="34" charset="0"/>
                    </a:rPr>
                    <a:t>Цель к 2025 году</a:t>
                  </a:r>
                  <a:endPara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ova" panose="020B05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76" name="Straight Connector 75">
                  <a:extLst>
                    <a:ext uri="{FF2B5EF4-FFF2-40B4-BE49-F238E27FC236}">
                      <a16:creationId xmlns:a16="http://schemas.microsoft.com/office/drawing/2014/main" id="{D78E77A0-3F27-38AE-F3C6-B50946540AE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44048" y="1960049"/>
                  <a:ext cx="1645920" cy="0"/>
                </a:xfrm>
                <a:prstGeom prst="line">
                  <a:avLst/>
                </a:prstGeom>
                <a:noFill/>
                <a:ln w="25400" cap="rnd" cmpd="sng" algn="ctr">
                  <a:solidFill>
                    <a:srgbClr val="0099FF"/>
                  </a:solidFill>
                  <a:prstDash val="sysDot"/>
                  <a:round/>
                  <a:headEnd type="none" w="lg" len="lg"/>
                  <a:tailEnd type="none" w="lg" len="lg"/>
                </a:ln>
                <a:effectLst/>
              </p:spPr>
            </p:cxnSp>
          </p:grpSp>
          <p:sp>
            <p:nvSpPr>
              <p:cNvPr id="72" name="Arrow: Down 71">
                <a:extLst>
                  <a:ext uri="{FF2B5EF4-FFF2-40B4-BE49-F238E27FC236}">
                    <a16:creationId xmlns:a16="http://schemas.microsoft.com/office/drawing/2014/main" id="{FC1FDDE5-4904-8617-F459-948FAC9B9E8D}"/>
                  </a:ext>
                </a:extLst>
              </p:cNvPr>
              <p:cNvSpPr/>
              <p:nvPr/>
            </p:nvSpPr>
            <p:spPr>
              <a:xfrm>
                <a:off x="6694377" y="5198234"/>
                <a:ext cx="190500" cy="914400"/>
              </a:xfrm>
              <a:prstGeom prst="downArrow">
                <a:avLst/>
              </a:prstGeom>
              <a:solidFill>
                <a:srgbClr val="FF50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3" name="Arrow: Down 72">
                <a:extLst>
                  <a:ext uri="{FF2B5EF4-FFF2-40B4-BE49-F238E27FC236}">
                    <a16:creationId xmlns:a16="http://schemas.microsoft.com/office/drawing/2014/main" id="{A35932E3-56C1-09B9-D1D8-1245BC16202B}"/>
                  </a:ext>
                </a:extLst>
              </p:cNvPr>
              <p:cNvSpPr/>
              <p:nvPr/>
            </p:nvSpPr>
            <p:spPr>
              <a:xfrm flipV="1">
                <a:off x="6694377" y="3859121"/>
                <a:ext cx="190500" cy="978408"/>
              </a:xfrm>
              <a:prstGeom prst="downArrow">
                <a:avLst/>
              </a:prstGeom>
              <a:solidFill>
                <a:srgbClr val="FF50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4952E000-FA41-ACE8-5DCF-5065111C2495}"/>
                </a:ext>
              </a:extLst>
            </p:cNvPr>
            <p:cNvSpPr txBox="1"/>
            <p:nvPr/>
          </p:nvSpPr>
          <p:spPr>
            <a:xfrm>
              <a:off x="2264955" y="5750778"/>
              <a:ext cx="4599146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kumimoji="0" 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srgbClr val="FF99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6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99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% </a:t>
              </a:r>
              <a:r>
                <a:rPr lang="ru-RU" sz="1600" dirty="0"/>
                <a:t>от целевого показателя 0,3 М на 2025 год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49DA502A-749C-DBFA-A4B7-22EDF33CDC5F}"/>
                </a:ext>
              </a:extLst>
            </p:cNvPr>
            <p:cNvSpPr txBox="1"/>
            <p:nvPr/>
          </p:nvSpPr>
          <p:spPr>
            <a:xfrm>
              <a:off x="3075090" y="3604466"/>
              <a:ext cx="1205802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94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%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84" name="TextBox 6">
            <a:extLst>
              <a:ext uri="{FF2B5EF4-FFF2-40B4-BE49-F238E27FC236}">
                <a16:creationId xmlns:a16="http://schemas.microsoft.com/office/drawing/2014/main" id="{C068E211-E406-49C4-9ECE-F34A40C6B1C5}"/>
              </a:ext>
            </a:extLst>
          </p:cNvPr>
          <p:cNvSpPr txBox="1"/>
          <p:nvPr/>
        </p:nvSpPr>
        <p:spPr>
          <a:xfrm>
            <a:off x="3669295" y="1186857"/>
            <a:ext cx="47827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D05F1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Восточная Европа и Центральная Азия 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rgbClr val="D05F12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36579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8897DEE-B887-783F-11E1-A9756531015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alphaModFix amt="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9014" y="4019104"/>
            <a:ext cx="4894840" cy="220267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05531" y="6396467"/>
            <a:ext cx="93379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Source: Prepared by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  <a:hlinkClick r:id="rId5"/>
              </a:rPr>
              <a:t>www.aidsdatahub.org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based on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rPr>
              <a:t>UNAIDS Global AIDS Update 202</a:t>
            </a:r>
            <a:r>
              <a:rPr lang="en-US" sz="900" dirty="0">
                <a:solidFill>
                  <a:prstClr val="black"/>
                </a:solidFill>
                <a:latin typeface="Arial"/>
                <a:cs typeface="Arial" pitchFamily="34" charset="0"/>
              </a:rPr>
              <a:t>3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rPr>
              <a:t>. Geneva: Joint United Nations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rPr>
              <a:t>Programme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rPr>
              <a:t> on HIV/AIDS; 2023. and Laws and Policies Analytics I Home (unaids.org)</a:t>
            </a:r>
            <a:endParaRPr lang="en-US" sz="9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87DB6F-1AE8-9F41-4960-4AB3472830CE}"/>
              </a:ext>
            </a:extLst>
          </p:cNvPr>
          <p:cNvSpPr txBox="1">
            <a:spLocks/>
          </p:cNvSpPr>
          <p:nvPr/>
        </p:nvSpPr>
        <p:spPr>
          <a:xfrm>
            <a:off x="173198" y="320721"/>
            <a:ext cx="11845603" cy="941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Ключевые группы населения по-прежнему криминализированы в большинстве стран</a:t>
            </a:r>
          </a:p>
          <a:p>
            <a:pPr marL="0" marR="0" lvl="0" indent="0" algn="ctr" defTabSz="4572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rgbClr val="15A194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6AD7957-0610-403C-189B-8762C810A9B5}"/>
              </a:ext>
            </a:extLst>
          </p:cNvPr>
          <p:cNvGrpSpPr/>
          <p:nvPr/>
        </p:nvGrpSpPr>
        <p:grpSpPr>
          <a:xfrm>
            <a:off x="10270869" y="1812132"/>
            <a:ext cx="830812" cy="4094602"/>
            <a:chOff x="-2249559" y="1644084"/>
            <a:chExt cx="909900" cy="4768579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BDF14F6E-1765-A59A-04A5-A11775C04EA0}"/>
                </a:ext>
              </a:extLst>
            </p:cNvPr>
            <p:cNvGrpSpPr/>
            <p:nvPr/>
          </p:nvGrpSpPr>
          <p:grpSpPr>
            <a:xfrm>
              <a:off x="-2249559" y="1644084"/>
              <a:ext cx="900001" cy="900001"/>
              <a:chOff x="-2249559" y="1644084"/>
              <a:chExt cx="900001" cy="900001"/>
            </a:xfrm>
          </p:grpSpPr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FECBACE9-E209-6439-C2D6-C11666CC08D8}"/>
                  </a:ext>
                </a:extLst>
              </p:cNvPr>
              <p:cNvSpPr/>
              <p:nvPr/>
            </p:nvSpPr>
            <p:spPr>
              <a:xfrm>
                <a:off x="-2200137" y="1692155"/>
                <a:ext cx="801156" cy="851929"/>
              </a:xfrm>
              <a:prstGeom prst="ellipse">
                <a:avLst/>
              </a:prstGeom>
              <a:solidFill>
                <a:srgbClr val="FFCC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t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3429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825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54BFFAD8-219F-F501-765A-3FBD16BDF5DC}"/>
                  </a:ext>
                </a:extLst>
              </p:cNvPr>
              <p:cNvSpPr/>
              <p:nvPr/>
            </p:nvSpPr>
            <p:spPr>
              <a:xfrm>
                <a:off x="-2249559" y="1644084"/>
                <a:ext cx="900001" cy="900001"/>
              </a:xfrm>
              <a:prstGeom prst="ellipse">
                <a:avLst/>
              </a:prstGeom>
              <a:noFill/>
              <a:ln w="25400" cap="flat" cmpd="sng" algn="ctr">
                <a:solidFill>
                  <a:sysClr val="window" lastClr="FFFFFF">
                    <a:lumMod val="50000"/>
                  </a:sysClr>
                </a:solidFill>
                <a:prstDash val="sysDot"/>
              </a:ln>
              <a:effectLst/>
            </p:spPr>
            <p:txBody>
              <a:bodyPr rtlCol="0" anchor="t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825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A9D32180-E7AB-8E3D-849B-6179DA01372D}"/>
                </a:ext>
              </a:extLst>
            </p:cNvPr>
            <p:cNvGrpSpPr/>
            <p:nvPr/>
          </p:nvGrpSpPr>
          <p:grpSpPr>
            <a:xfrm>
              <a:off x="-2249559" y="2593398"/>
              <a:ext cx="900000" cy="900000"/>
              <a:chOff x="-2249559" y="2593398"/>
              <a:chExt cx="900000" cy="900000"/>
            </a:xfrm>
          </p:grpSpPr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4DB5C21A-4121-21F3-69F3-13AA106B0756}"/>
                  </a:ext>
                </a:extLst>
              </p:cNvPr>
              <p:cNvSpPr/>
              <p:nvPr/>
            </p:nvSpPr>
            <p:spPr>
              <a:xfrm>
                <a:off x="-2150065" y="2747960"/>
                <a:ext cx="701012" cy="745438"/>
              </a:xfrm>
              <a:prstGeom prst="ellipse">
                <a:avLst/>
              </a:prstGeom>
              <a:solidFill>
                <a:srgbClr val="F9AD5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t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3429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825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647E5F5D-68EA-D498-F556-2831B70D4EAF}"/>
                  </a:ext>
                </a:extLst>
              </p:cNvPr>
              <p:cNvSpPr/>
              <p:nvPr/>
            </p:nvSpPr>
            <p:spPr>
              <a:xfrm>
                <a:off x="-2249559" y="2593398"/>
                <a:ext cx="900000" cy="900000"/>
              </a:xfrm>
              <a:prstGeom prst="ellipse">
                <a:avLst/>
              </a:prstGeom>
              <a:noFill/>
              <a:ln w="25400" cap="flat" cmpd="sng" algn="ctr">
                <a:solidFill>
                  <a:sysClr val="window" lastClr="FFFFFF">
                    <a:lumMod val="50000"/>
                  </a:sysClr>
                </a:solidFill>
                <a:prstDash val="sysDot"/>
              </a:ln>
              <a:effectLst/>
            </p:spPr>
            <p:txBody>
              <a:bodyPr rtlCol="0" anchor="t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825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3C0F1ECE-10E9-8F48-6363-A977E9E681A7}"/>
                </a:ext>
              </a:extLst>
            </p:cNvPr>
            <p:cNvGrpSpPr/>
            <p:nvPr/>
          </p:nvGrpSpPr>
          <p:grpSpPr>
            <a:xfrm>
              <a:off x="-2246903" y="3554227"/>
              <a:ext cx="900000" cy="900000"/>
              <a:chOff x="-2246903" y="3554227"/>
              <a:chExt cx="900000" cy="900000"/>
            </a:xfrm>
          </p:grpSpPr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FBEB5197-938F-8B25-7D56-F9FAC3553873}"/>
                  </a:ext>
                </a:extLst>
              </p:cNvPr>
              <p:cNvSpPr/>
              <p:nvPr/>
            </p:nvSpPr>
            <p:spPr>
              <a:xfrm>
                <a:off x="-2147409" y="3708789"/>
                <a:ext cx="701012" cy="745438"/>
              </a:xfrm>
              <a:prstGeom prst="ellipse">
                <a:avLst/>
              </a:prstGeom>
              <a:solidFill>
                <a:srgbClr val="33CCCC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t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3429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825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DEFE02D5-DD63-1BD1-223B-AFC5227C2140}"/>
                  </a:ext>
                </a:extLst>
              </p:cNvPr>
              <p:cNvSpPr/>
              <p:nvPr/>
            </p:nvSpPr>
            <p:spPr>
              <a:xfrm>
                <a:off x="-2246903" y="3554227"/>
                <a:ext cx="900000" cy="900000"/>
              </a:xfrm>
              <a:prstGeom prst="ellipse">
                <a:avLst/>
              </a:prstGeom>
              <a:noFill/>
              <a:ln w="25400" cap="flat" cmpd="sng" algn="ctr">
                <a:solidFill>
                  <a:sysClr val="window" lastClr="FFFFFF">
                    <a:lumMod val="50000"/>
                  </a:sysClr>
                </a:solidFill>
                <a:prstDash val="sysDot"/>
              </a:ln>
              <a:effectLst/>
            </p:spPr>
            <p:txBody>
              <a:bodyPr rtlCol="0" anchor="t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825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BA23B65D-B9FF-2273-B097-EB70ED7612C0}"/>
                </a:ext>
              </a:extLst>
            </p:cNvPr>
            <p:cNvGrpSpPr/>
            <p:nvPr/>
          </p:nvGrpSpPr>
          <p:grpSpPr>
            <a:xfrm>
              <a:off x="-2249559" y="4503198"/>
              <a:ext cx="900000" cy="900000"/>
              <a:chOff x="-2249559" y="4503198"/>
              <a:chExt cx="900000" cy="900000"/>
            </a:xfrm>
          </p:grpSpPr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116B0910-9608-C521-BAD6-8D4B5B67AA41}"/>
                  </a:ext>
                </a:extLst>
              </p:cNvPr>
              <p:cNvSpPr/>
              <p:nvPr/>
            </p:nvSpPr>
            <p:spPr>
              <a:xfrm>
                <a:off x="-2150065" y="4657760"/>
                <a:ext cx="701012" cy="745438"/>
              </a:xfrm>
              <a:prstGeom prst="ellipse">
                <a:avLst/>
              </a:prstGeom>
              <a:solidFill>
                <a:srgbClr val="FF50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t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3429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825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id="{853DE074-50D4-9666-3A25-0CCB826F81E2}"/>
                  </a:ext>
                </a:extLst>
              </p:cNvPr>
              <p:cNvSpPr/>
              <p:nvPr/>
            </p:nvSpPr>
            <p:spPr>
              <a:xfrm>
                <a:off x="-2249559" y="4503198"/>
                <a:ext cx="900000" cy="900000"/>
              </a:xfrm>
              <a:prstGeom prst="ellipse">
                <a:avLst/>
              </a:prstGeom>
              <a:noFill/>
              <a:ln w="25400" cap="flat" cmpd="sng" algn="ctr">
                <a:solidFill>
                  <a:sysClr val="window" lastClr="FFFFFF">
                    <a:lumMod val="50000"/>
                  </a:sysClr>
                </a:solidFill>
                <a:prstDash val="sysDot"/>
              </a:ln>
              <a:effectLst/>
            </p:spPr>
            <p:txBody>
              <a:bodyPr rtlCol="0" anchor="t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825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EE1977C9-472E-B43A-D05E-A9637FF1FCCB}"/>
                </a:ext>
              </a:extLst>
            </p:cNvPr>
            <p:cNvGrpSpPr/>
            <p:nvPr/>
          </p:nvGrpSpPr>
          <p:grpSpPr>
            <a:xfrm>
              <a:off x="-2239659" y="5452307"/>
              <a:ext cx="900000" cy="900000"/>
              <a:chOff x="-2239659" y="5452307"/>
              <a:chExt cx="900000" cy="900000"/>
            </a:xfrm>
          </p:grpSpPr>
          <p:sp>
            <p:nvSpPr>
              <p:cNvPr id="74" name="Oval 73">
                <a:extLst>
                  <a:ext uri="{FF2B5EF4-FFF2-40B4-BE49-F238E27FC236}">
                    <a16:creationId xmlns:a16="http://schemas.microsoft.com/office/drawing/2014/main" id="{594627AD-4C1A-13BE-45F3-9D91548775B7}"/>
                  </a:ext>
                </a:extLst>
              </p:cNvPr>
              <p:cNvSpPr/>
              <p:nvPr/>
            </p:nvSpPr>
            <p:spPr>
              <a:xfrm>
                <a:off x="-2090093" y="5713360"/>
                <a:ext cx="600867" cy="638947"/>
              </a:xfrm>
              <a:prstGeom prst="ellipse">
                <a:avLst/>
              </a:prstGeom>
              <a:solidFill>
                <a:srgbClr val="00CC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t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3429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825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4D2FEEA9-78FF-2F49-9118-4832C6B81F7A}"/>
                  </a:ext>
                </a:extLst>
              </p:cNvPr>
              <p:cNvSpPr/>
              <p:nvPr/>
            </p:nvSpPr>
            <p:spPr>
              <a:xfrm>
                <a:off x="-2239659" y="5452307"/>
                <a:ext cx="900000" cy="900000"/>
              </a:xfrm>
              <a:prstGeom prst="ellipse">
                <a:avLst/>
              </a:prstGeom>
              <a:noFill/>
              <a:ln w="25400" cap="flat" cmpd="sng" algn="ctr">
                <a:solidFill>
                  <a:sysClr val="window" lastClr="FFFFFF">
                    <a:lumMod val="50000"/>
                  </a:sysClr>
                </a:solidFill>
                <a:prstDash val="sysDot"/>
              </a:ln>
              <a:effectLst/>
            </p:spPr>
            <p:txBody>
              <a:bodyPr rtlCol="0" anchor="t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825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51" name="TextBox 147">
              <a:extLst>
                <a:ext uri="{FF2B5EF4-FFF2-40B4-BE49-F238E27FC236}">
                  <a16:creationId xmlns:a16="http://schemas.microsoft.com/office/drawing/2014/main" id="{385DB60D-968C-8D28-5367-40E5D7DFD538}"/>
                </a:ext>
              </a:extLst>
            </p:cNvPr>
            <p:cNvSpPr txBox="1"/>
            <p:nvPr/>
          </p:nvSpPr>
          <p:spPr>
            <a:xfrm>
              <a:off x="-2223097" y="2755266"/>
              <a:ext cx="816093" cy="74116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rtlCol="0" anchor="ctr">
              <a:no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1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2</a:t>
              </a:r>
            </a:p>
          </p:txBody>
        </p:sp>
        <p:sp>
          <p:nvSpPr>
            <p:cNvPr id="68" name="TextBox 147">
              <a:extLst>
                <a:ext uri="{FF2B5EF4-FFF2-40B4-BE49-F238E27FC236}">
                  <a16:creationId xmlns:a16="http://schemas.microsoft.com/office/drawing/2014/main" id="{D7A8FEAE-0D29-E1C0-9D5C-1CA70B327801}"/>
                </a:ext>
              </a:extLst>
            </p:cNvPr>
            <p:cNvSpPr txBox="1"/>
            <p:nvPr/>
          </p:nvSpPr>
          <p:spPr>
            <a:xfrm>
              <a:off x="-2224893" y="3703600"/>
              <a:ext cx="816093" cy="74116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rtlCol="0" anchor="ctr">
              <a:no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1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7</a:t>
              </a: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*</a:t>
              </a:r>
            </a:p>
          </p:txBody>
        </p:sp>
        <p:sp>
          <p:nvSpPr>
            <p:cNvPr id="71" name="TextBox 147">
              <a:extLst>
                <a:ext uri="{FF2B5EF4-FFF2-40B4-BE49-F238E27FC236}">
                  <a16:creationId xmlns:a16="http://schemas.microsoft.com/office/drawing/2014/main" id="{BF2A82BD-9BB8-BEE0-4DCE-4C4860133610}"/>
                </a:ext>
              </a:extLst>
            </p:cNvPr>
            <p:cNvSpPr txBox="1"/>
            <p:nvPr/>
          </p:nvSpPr>
          <p:spPr>
            <a:xfrm>
              <a:off x="-2224894" y="4662033"/>
              <a:ext cx="816094" cy="74116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rtlCol="0" anchor="ctr">
              <a:no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1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13</a:t>
              </a:r>
            </a:p>
          </p:txBody>
        </p:sp>
        <p:sp>
          <p:nvSpPr>
            <p:cNvPr id="72" name="TextBox 147">
              <a:extLst>
                <a:ext uri="{FF2B5EF4-FFF2-40B4-BE49-F238E27FC236}">
                  <a16:creationId xmlns:a16="http://schemas.microsoft.com/office/drawing/2014/main" id="{B00C8237-6833-2B75-6244-E4739B02D3FB}"/>
                </a:ext>
              </a:extLst>
            </p:cNvPr>
            <p:cNvSpPr txBox="1"/>
            <p:nvPr/>
          </p:nvSpPr>
          <p:spPr>
            <a:xfrm>
              <a:off x="-2224894" y="1747063"/>
              <a:ext cx="816093" cy="74116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rtlCol="0" anchor="ctr">
              <a:no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1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16</a:t>
              </a:r>
            </a:p>
          </p:txBody>
        </p:sp>
        <p:sp>
          <p:nvSpPr>
            <p:cNvPr id="73" name="TextBox 147">
              <a:extLst>
                <a:ext uri="{FF2B5EF4-FFF2-40B4-BE49-F238E27FC236}">
                  <a16:creationId xmlns:a16="http://schemas.microsoft.com/office/drawing/2014/main" id="{80D6D2A4-694A-A4F1-1DDE-1867675493BD}"/>
                </a:ext>
              </a:extLst>
            </p:cNvPr>
            <p:cNvSpPr txBox="1"/>
            <p:nvPr/>
          </p:nvSpPr>
          <p:spPr>
            <a:xfrm>
              <a:off x="-2189435" y="5671498"/>
              <a:ext cx="816094" cy="74116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rtlCol="0" anchor="ctr">
              <a:no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1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1*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F06F7C0-3933-95DE-AD1E-1C91941FB050}"/>
              </a:ext>
            </a:extLst>
          </p:cNvPr>
          <p:cNvGrpSpPr/>
          <p:nvPr/>
        </p:nvGrpSpPr>
        <p:grpSpPr>
          <a:xfrm>
            <a:off x="5490196" y="1826995"/>
            <a:ext cx="4445876" cy="4149533"/>
            <a:chOff x="1721162" y="1669008"/>
            <a:chExt cx="5381479" cy="4479077"/>
          </a:xfrm>
        </p:grpSpPr>
        <p:sp>
          <p:nvSpPr>
            <p:cNvPr id="20" name="TextBox 127">
              <a:extLst>
                <a:ext uri="{FF2B5EF4-FFF2-40B4-BE49-F238E27FC236}">
                  <a16:creationId xmlns:a16="http://schemas.microsoft.com/office/drawing/2014/main" id="{A0A72DDB-C21D-EBAB-B466-713086095909}"/>
                </a:ext>
              </a:extLst>
            </p:cNvPr>
            <p:cNvSpPr txBox="1"/>
            <p:nvPr/>
          </p:nvSpPr>
          <p:spPr>
            <a:xfrm>
              <a:off x="1768954" y="1669008"/>
              <a:ext cx="3873923" cy="71173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1" i="0" u="none" strike="noStrike" kern="0" cap="none" spc="0" normalizeH="0" baseline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defRPr>
              </a:lvl1pPr>
              <a:lvl2pPr indent="0">
                <a:defRPr sz="1100"/>
              </a:lvl2pPr>
              <a:lvl3pPr indent="0">
                <a:defRPr sz="1100"/>
              </a:lvl3pPr>
              <a:lvl4pPr indent="0">
                <a:defRPr sz="1100"/>
              </a:lvl4pPr>
              <a:lvl5pPr indent="0">
                <a:defRPr sz="1100"/>
              </a:lvl5pPr>
              <a:lvl6pPr indent="0">
                <a:defRPr sz="1100"/>
              </a:lvl6pPr>
              <a:lvl7pPr indent="0">
                <a:defRPr sz="1100"/>
              </a:lvl7pPr>
              <a:lvl8pPr indent="0">
                <a:defRPr sz="1100"/>
              </a:lvl8pPr>
              <a:lvl9pPr indent="0">
                <a:defRPr sz="1100"/>
              </a:lvl9pPr>
            </a:lstStyle>
            <a:p>
              <a:pPr marL="0" marR="0" lvl="0" indent="0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y-KG" sz="160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ＭＳ Ｐゴシック" panose="020B0600070205080204" pitchFamily="34" charset="-128"/>
                  <a:cs typeface="Arial" pitchFamily="34" charset="0"/>
                </a:rPr>
                <a:t>Криминализация некоторых аспектов секс-работы</a:t>
              </a:r>
              <a:endParaRPr kumimoji="0" lang="en-GB" sz="16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ＭＳ Ｐゴシック" panose="020B0600070205080204" pitchFamily="34" charset="-128"/>
                <a:cs typeface="Arial" pitchFamily="34" charset="0"/>
              </a:endParaRPr>
            </a:p>
          </p:txBody>
        </p:sp>
        <p:sp>
          <p:nvSpPr>
            <p:cNvPr id="21" name="TextBox 128">
              <a:extLst>
                <a:ext uri="{FF2B5EF4-FFF2-40B4-BE49-F238E27FC236}">
                  <a16:creationId xmlns:a16="http://schemas.microsoft.com/office/drawing/2014/main" id="{46644253-6A6B-75E6-8347-AEA89ADDD027}"/>
                </a:ext>
              </a:extLst>
            </p:cNvPr>
            <p:cNvSpPr txBox="1"/>
            <p:nvPr/>
          </p:nvSpPr>
          <p:spPr>
            <a:xfrm>
              <a:off x="1768954" y="2640172"/>
              <a:ext cx="4130306" cy="50526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1" i="0" u="none" strike="noStrike" kern="0" cap="none" spc="0" normalizeH="0" baseline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defRPr>
              </a:lvl1pPr>
              <a:lvl2pPr indent="0">
                <a:defRPr sz="1100"/>
              </a:lvl2pPr>
              <a:lvl3pPr indent="0">
                <a:defRPr sz="1100"/>
              </a:lvl3pPr>
              <a:lvl4pPr indent="0">
                <a:defRPr sz="1100"/>
              </a:lvl4pPr>
              <a:lvl5pPr indent="0">
                <a:defRPr sz="1100"/>
              </a:lvl5pPr>
              <a:lvl6pPr indent="0">
                <a:defRPr sz="1100"/>
              </a:lvl6pPr>
              <a:lvl7pPr indent="0">
                <a:defRPr sz="1100"/>
              </a:lvl7pPr>
              <a:lvl8pPr indent="0">
                <a:defRPr sz="1100"/>
              </a:lvl8pPr>
              <a:lvl9pPr indent="0">
                <a:defRPr sz="1100"/>
              </a:lvl9pPr>
            </a:lstStyle>
            <a:p>
              <a:pPr marL="0" marR="0" lvl="0" indent="0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y-KG" sz="160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ＭＳ Ｐゴシック" panose="020B0600070205080204" pitchFamily="34" charset="-128"/>
                  <a:cs typeface="Arial" pitchFamily="34" charset="0"/>
                </a:rPr>
                <a:t>Криминализация однополых отношений</a:t>
              </a:r>
              <a:endParaRPr kumimoji="0" lang="en-GB" sz="16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ＭＳ Ｐゴシック" panose="020B0600070205080204" pitchFamily="34" charset="-128"/>
                <a:cs typeface="Arial" pitchFamily="34" charset="0"/>
              </a:endParaRPr>
            </a:p>
          </p:txBody>
        </p:sp>
        <p:sp>
          <p:nvSpPr>
            <p:cNvPr id="23" name="TextBox 129">
              <a:extLst>
                <a:ext uri="{FF2B5EF4-FFF2-40B4-BE49-F238E27FC236}">
                  <a16:creationId xmlns:a16="http://schemas.microsoft.com/office/drawing/2014/main" id="{15009193-1CC8-D55C-09CC-F1C704904134}"/>
                </a:ext>
              </a:extLst>
            </p:cNvPr>
            <p:cNvSpPr txBox="1"/>
            <p:nvPr/>
          </p:nvSpPr>
          <p:spPr>
            <a:xfrm>
              <a:off x="1768954" y="3395788"/>
              <a:ext cx="4767824" cy="84279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1" i="0" u="none" strike="noStrike" kern="0" cap="none" spc="0" normalizeH="0" baseline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defRPr>
              </a:lvl1pPr>
              <a:lvl2pPr indent="0">
                <a:defRPr sz="1100"/>
              </a:lvl2pPr>
              <a:lvl3pPr indent="0">
                <a:defRPr sz="1100"/>
              </a:lvl3pPr>
              <a:lvl4pPr indent="0">
                <a:defRPr sz="1100"/>
              </a:lvl4pPr>
              <a:lvl5pPr indent="0">
                <a:defRPr sz="1100"/>
              </a:lvl5pPr>
              <a:lvl6pPr indent="0">
                <a:defRPr sz="1100"/>
              </a:lvl6pPr>
              <a:lvl7pPr indent="0">
                <a:defRPr sz="1100"/>
              </a:lvl7pPr>
              <a:lvl8pPr indent="0">
                <a:defRPr sz="1100"/>
              </a:lvl8pPr>
              <a:lvl9pPr indent="0">
                <a:defRPr sz="1100"/>
              </a:lvl9pPr>
            </a:lstStyle>
            <a:p>
              <a:pPr marL="0" marR="0" lvl="0" indent="0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600" dirty="0">
                  <a:ea typeface="ＭＳ Ｐゴシック" panose="020B0600070205080204" pitchFamily="34" charset="-128"/>
                </a:rPr>
                <a:t>Уголовная ответственность за хранение </a:t>
              </a:r>
              <a:r>
                <a:rPr kumimoji="0" lang="ru-RU" sz="160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ＭＳ Ｐゴシック" panose="020B0600070205080204" pitchFamily="34" charset="-128"/>
                  <a:cs typeface="Arial" pitchFamily="34" charset="0"/>
                </a:rPr>
                <a:t>определенного количество наркотиков для личного пользования</a:t>
              </a:r>
              <a:endParaRPr kumimoji="0" lang="en-GB" sz="16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ＭＳ Ｐゴシック" panose="020B0600070205080204" pitchFamily="34" charset="-128"/>
                <a:cs typeface="Arial" pitchFamily="34" charset="0"/>
              </a:endParaRPr>
            </a:p>
          </p:txBody>
        </p:sp>
        <p:sp>
          <p:nvSpPr>
            <p:cNvPr id="24" name="TextBox 130">
              <a:extLst>
                <a:ext uri="{FF2B5EF4-FFF2-40B4-BE49-F238E27FC236}">
                  <a16:creationId xmlns:a16="http://schemas.microsoft.com/office/drawing/2014/main" id="{51A7EFC5-5CA9-B4E9-70C3-F6DDB7BFC5FC}"/>
                </a:ext>
              </a:extLst>
            </p:cNvPr>
            <p:cNvSpPr txBox="1"/>
            <p:nvPr/>
          </p:nvSpPr>
          <p:spPr>
            <a:xfrm>
              <a:off x="1721162" y="4488932"/>
              <a:ext cx="5381479" cy="73508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R="0" lvl="0" indent="0" algn="ctr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1" i="0" u="none" strike="noStrike" kern="0" cap="none" spc="0" normalizeH="0" baseline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defRPr>
              </a:lvl1pPr>
              <a:lvl2pPr indent="0">
                <a:defRPr sz="1100"/>
              </a:lvl2pPr>
              <a:lvl3pPr indent="0">
                <a:defRPr sz="1100"/>
              </a:lvl3pPr>
              <a:lvl4pPr indent="0">
                <a:defRPr sz="1100"/>
              </a:lvl4pPr>
              <a:lvl5pPr indent="0">
                <a:defRPr sz="1100"/>
              </a:lvl5pPr>
              <a:lvl6pPr indent="0">
                <a:defRPr sz="1100"/>
              </a:lvl6pPr>
              <a:lvl7pPr indent="0">
                <a:defRPr sz="1100"/>
              </a:lvl7pPr>
              <a:lvl8pPr indent="0">
                <a:defRPr sz="1100"/>
              </a:lvl8pPr>
              <a:lvl9pPr indent="0">
                <a:defRPr sz="1100"/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600" dirty="0"/>
                <a:t>Уголовная ответственность за передачу, неразглашение или подверженность ВИЧ.</a:t>
              </a:r>
              <a:endPara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ＭＳ Ｐゴシック" panose="020B0600070205080204" pitchFamily="34" charset="-128"/>
                <a:cs typeface="Arial" pitchFamily="34" charset="0"/>
              </a:endParaRPr>
            </a:p>
          </p:txBody>
        </p:sp>
        <p:sp>
          <p:nvSpPr>
            <p:cNvPr id="25" name="TextBox 131">
              <a:extLst>
                <a:ext uri="{FF2B5EF4-FFF2-40B4-BE49-F238E27FC236}">
                  <a16:creationId xmlns:a16="http://schemas.microsoft.com/office/drawing/2014/main" id="{55018356-CE7F-F41E-77C4-1B91A0D4EAFB}"/>
                </a:ext>
              </a:extLst>
            </p:cNvPr>
            <p:cNvSpPr txBox="1"/>
            <p:nvPr/>
          </p:nvSpPr>
          <p:spPr>
            <a:xfrm>
              <a:off x="1768954" y="5471435"/>
              <a:ext cx="4436535" cy="67665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1" i="0" u="none" strike="noStrike" kern="0" cap="none" spc="0" normalizeH="0" baseline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defRPr>
              </a:lvl1pPr>
              <a:lvl2pPr indent="0">
                <a:defRPr sz="1100"/>
              </a:lvl2pPr>
              <a:lvl3pPr indent="0">
                <a:defRPr sz="1100"/>
              </a:lvl3pPr>
              <a:lvl4pPr indent="0">
                <a:defRPr sz="1100"/>
              </a:lvl4pPr>
              <a:lvl5pPr indent="0">
                <a:defRPr sz="1100"/>
              </a:lvl5pPr>
              <a:lvl6pPr indent="0">
                <a:defRPr sz="1100"/>
              </a:lvl6pPr>
              <a:lvl7pPr indent="0">
                <a:defRPr sz="1100"/>
              </a:lvl7pPr>
              <a:lvl8pPr indent="0">
                <a:defRPr sz="1100"/>
              </a:lvl8pPr>
              <a:lvl9pPr indent="0">
                <a:defRPr sz="1100"/>
              </a:lvl9pPr>
            </a:lstStyle>
            <a:p>
              <a:pPr marL="0" marR="0" lvl="0" indent="0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600" dirty="0"/>
                <a:t>Ограничение въезда, пребывания и проживания людей с ВИЧ</a:t>
              </a:r>
              <a:endPara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ＭＳ Ｐゴシック" panose="020B0600070205080204" pitchFamily="34" charset="-128"/>
                <a:cs typeface="Arial" pitchFamily="34" charset="0"/>
              </a:endParaRPr>
            </a:p>
          </p:txBody>
        </p:sp>
      </p:grpSp>
      <p:sp>
        <p:nvSpPr>
          <p:cNvPr id="85" name="TextBox 1">
            <a:extLst>
              <a:ext uri="{FF2B5EF4-FFF2-40B4-BE49-F238E27FC236}">
                <a16:creationId xmlns:a16="http://schemas.microsoft.com/office/drawing/2014/main" id="{F1D0C3E8-B079-2C1E-5ABC-C34050F3A5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5531" y="2042248"/>
            <a:ext cx="3087635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16 государствах-членах ООН в Восточной Европе и Центральной Азии сохраняются правовые барьеры для осуществления мер в ответ на ВИЧ</a:t>
            </a:r>
            <a:endParaRPr kumimoji="0" lang="en-US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3592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5DB571D-B423-C8F6-A9AA-DC52D2341AFB}"/>
              </a:ext>
            </a:extLst>
          </p:cNvPr>
          <p:cNvSpPr/>
          <p:nvPr/>
        </p:nvSpPr>
        <p:spPr>
          <a:xfrm>
            <a:off x="356822" y="42579"/>
            <a:ext cx="11225463" cy="9185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5A194"/>
                </a:solidFill>
                <a:effectLst/>
                <a:uLnTx/>
                <a:uFillTx/>
                <a:latin typeface="Aptos" panose="020B00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Социальная справедливость и права человека имеют основополагающее значение для удовлетворения потребностей основных групп населения в области здравоохранения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15A194"/>
              </a:solidFill>
              <a:effectLst/>
              <a:uLnTx/>
              <a:uFillTx/>
              <a:latin typeface="Aptos" panose="020B00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5F12A40-3F60-F220-7FDB-7EF735F0D598}"/>
              </a:ext>
            </a:extLst>
          </p:cNvPr>
          <p:cNvSpPr txBox="1"/>
          <p:nvPr/>
        </p:nvSpPr>
        <p:spPr>
          <a:xfrm>
            <a:off x="1938665" y="1431245"/>
            <a:ext cx="39081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Люди, употребляющие инъекционные наркотики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Кыргызстане, избегают обращаться за медицинской помощью из-за стигмы и дискриминации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04B479E-9BEB-9559-0120-3B7E0F332F70}"/>
              </a:ext>
            </a:extLst>
          </p:cNvPr>
          <p:cNvGrpSpPr/>
          <p:nvPr/>
        </p:nvGrpSpPr>
        <p:grpSpPr>
          <a:xfrm>
            <a:off x="0" y="1130309"/>
            <a:ext cx="2377281" cy="1697036"/>
            <a:chOff x="-97402" y="4909218"/>
            <a:chExt cx="2377281" cy="1697036"/>
          </a:xfrm>
        </p:grpSpPr>
        <p:graphicFrame>
          <p:nvGraphicFramePr>
            <p:cNvPr id="3" name="Chart 2">
              <a:extLst>
                <a:ext uri="{FF2B5EF4-FFF2-40B4-BE49-F238E27FC236}">
                  <a16:creationId xmlns:a16="http://schemas.microsoft.com/office/drawing/2014/main" id="{CB77F4E1-C7E9-4A90-9607-417FF010D696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-97402" y="4909218"/>
            <a:ext cx="2377281" cy="169703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C4FCBE0F-0C16-447D-A212-51BA1E931E60}"/>
                </a:ext>
              </a:extLst>
            </p:cNvPr>
            <p:cNvGrpSpPr/>
            <p:nvPr/>
          </p:nvGrpSpPr>
          <p:grpSpPr>
            <a:xfrm>
              <a:off x="701820" y="5203666"/>
              <a:ext cx="982961" cy="807872"/>
              <a:chOff x="0" y="0"/>
              <a:chExt cx="982961" cy="807872"/>
            </a:xfrm>
          </p:grpSpPr>
          <p:sp>
            <p:nvSpPr>
              <p:cNvPr id="30" name="TextBox 5">
                <a:extLst>
                  <a:ext uri="{FF2B5EF4-FFF2-40B4-BE49-F238E27FC236}">
                    <a16:creationId xmlns:a16="http://schemas.microsoft.com/office/drawing/2014/main" id="{7D24679F-EB6A-A9C8-7CBA-D82A9788326C}"/>
                  </a:ext>
                </a:extLst>
              </p:cNvPr>
              <p:cNvSpPr txBox="1"/>
              <p:nvPr/>
            </p:nvSpPr>
            <p:spPr>
              <a:xfrm>
                <a:off x="0" y="284652"/>
                <a:ext cx="98296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99FF"/>
                    </a:solidFill>
                    <a:effectLst/>
                    <a:uLnTx/>
                    <a:uFillTx/>
                    <a:latin typeface="Arial" pitchFamily="34" charset="0"/>
                    <a:ea typeface="+mn-ea"/>
                    <a:cs typeface="Arial" pitchFamily="34" charset="0"/>
                  </a:rPr>
                  <a:t>49%</a:t>
                </a:r>
                <a:endParaRPr kumimoji="0" lang="en-GB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99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endParaRPr>
              </a:p>
            </p:txBody>
          </p: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1B0F556E-8E28-97AB-9C8C-A82C9F3327E7}"/>
                  </a:ext>
                </a:extLst>
              </p:cNvPr>
              <p:cNvCxnSpPr/>
              <p:nvPr/>
            </p:nvCxnSpPr>
            <p:spPr>
              <a:xfrm>
                <a:off x="409588" y="0"/>
                <a:ext cx="0" cy="288000"/>
              </a:xfrm>
              <a:prstGeom prst="line">
                <a:avLst/>
              </a:prstGeom>
              <a:solidFill>
                <a:srgbClr val="33CCCC"/>
              </a:solidFill>
              <a:ln w="34925" cap="flat" cmpd="sng" algn="ctr">
                <a:solidFill>
                  <a:srgbClr val="0099FF"/>
                </a:solidFill>
                <a:prstDash val="solid"/>
              </a:ln>
              <a:effectLst/>
            </p:spPr>
          </p:cxn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C0B28179-DB33-AAFA-FB87-1F0663641DE7}"/>
                  </a:ext>
                </a:extLst>
              </p:cNvPr>
              <p:cNvSpPr/>
              <p:nvPr/>
            </p:nvSpPr>
            <p:spPr>
              <a:xfrm rot="10800000" flipV="1">
                <a:off x="357104" y="293217"/>
                <a:ext cx="108000" cy="108000"/>
              </a:xfrm>
              <a:prstGeom prst="ellipse">
                <a:avLst/>
              </a:prstGeom>
              <a:solidFill>
                <a:srgbClr val="0099FF"/>
              </a:solidFill>
              <a:ln w="25400" cap="flat" cmpd="sng" algn="ctr">
                <a:solidFill>
                  <a:srgbClr val="0099FF"/>
                </a:solidFill>
                <a:prstDash val="solid"/>
              </a:ln>
              <a:effectLst/>
            </p:spPr>
            <p:txBody>
              <a:bodyPr wrap="square" rtlCol="0" anchor="ctr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5925E7D-53AC-07BE-7A99-628131FB2F9B}"/>
              </a:ext>
            </a:extLst>
          </p:cNvPr>
          <p:cNvGrpSpPr/>
          <p:nvPr/>
        </p:nvGrpSpPr>
        <p:grpSpPr>
          <a:xfrm>
            <a:off x="-41845" y="2835840"/>
            <a:ext cx="5888637" cy="1697036"/>
            <a:chOff x="5751766" y="946719"/>
            <a:chExt cx="5888637" cy="1697036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976A68D-527E-E04C-5B5E-9266948D8D2E}"/>
                </a:ext>
              </a:extLst>
            </p:cNvPr>
            <p:cNvSpPr txBox="1"/>
            <p:nvPr/>
          </p:nvSpPr>
          <p:spPr>
            <a:xfrm>
              <a:off x="7732276" y="1325180"/>
              <a:ext cx="390812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A375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ЛЖВ 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в Таджикистане избегают обращаться за медицинской помощью из-за стигмы и дискриминации</a:t>
              </a: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78A350B-922C-C465-AF3E-106F23B9A719}"/>
                </a:ext>
              </a:extLst>
            </p:cNvPr>
            <p:cNvGrpSpPr/>
            <p:nvPr/>
          </p:nvGrpSpPr>
          <p:grpSpPr>
            <a:xfrm>
              <a:off x="5751766" y="946719"/>
              <a:ext cx="2377281" cy="1697036"/>
              <a:chOff x="6151431" y="2827345"/>
              <a:chExt cx="2377281" cy="1697036"/>
            </a:xfrm>
          </p:grpSpPr>
          <p:graphicFrame>
            <p:nvGraphicFramePr>
              <p:cNvPr id="5" name="Chart 4">
                <a:extLst>
                  <a:ext uri="{FF2B5EF4-FFF2-40B4-BE49-F238E27FC236}">
                    <a16:creationId xmlns:a16="http://schemas.microsoft.com/office/drawing/2014/main" id="{662D7B45-25CA-4EE3-908B-1B9F4ADBB05E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6151431" y="2827345"/>
              <a:ext cx="2377281" cy="169703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grpSp>
            <p:nvGrpSpPr>
              <p:cNvPr id="37" name="Group 36">
                <a:extLst>
                  <a:ext uri="{FF2B5EF4-FFF2-40B4-BE49-F238E27FC236}">
                    <a16:creationId xmlns:a16="http://schemas.microsoft.com/office/drawing/2014/main" id="{BFB5496D-7084-784D-4378-8114D6FAFC4B}"/>
                  </a:ext>
                </a:extLst>
              </p:cNvPr>
              <p:cNvGrpSpPr/>
              <p:nvPr/>
            </p:nvGrpSpPr>
            <p:grpSpPr>
              <a:xfrm>
                <a:off x="6940407" y="3090500"/>
                <a:ext cx="982961" cy="807872"/>
                <a:chOff x="0" y="0"/>
                <a:chExt cx="982961" cy="807872"/>
              </a:xfrm>
            </p:grpSpPr>
            <p:sp>
              <p:nvSpPr>
                <p:cNvPr id="38" name="TextBox 5">
                  <a:extLst>
                    <a:ext uri="{FF2B5EF4-FFF2-40B4-BE49-F238E27FC236}">
                      <a16:creationId xmlns:a16="http://schemas.microsoft.com/office/drawing/2014/main" id="{0514AB5F-B27E-E662-5D04-64FBF013D844}"/>
                    </a:ext>
                  </a:extLst>
                </p:cNvPr>
                <p:cNvSpPr txBox="1"/>
                <p:nvPr/>
              </p:nvSpPr>
              <p:spPr>
                <a:xfrm>
                  <a:off x="0" y="284652"/>
                  <a:ext cx="982961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A375FF"/>
                      </a:solidFill>
                      <a:effectLst/>
                      <a:uLnTx/>
                      <a:uFillTx/>
                      <a:latin typeface="Arial" pitchFamily="34" charset="0"/>
                      <a:ea typeface="+mn-ea"/>
                      <a:cs typeface="Arial" pitchFamily="34" charset="0"/>
                    </a:rPr>
                    <a:t>32%</a:t>
                  </a:r>
                  <a:endParaRPr kumimoji="0" lang="en-GB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A375FF"/>
                    </a:solidFill>
                    <a:effectLst/>
                    <a:uLnTx/>
                    <a:uFillTx/>
                    <a:latin typeface="Arial" pitchFamily="34" charset="0"/>
                    <a:ea typeface="+mn-ea"/>
                    <a:cs typeface="Arial" pitchFamily="34" charset="0"/>
                  </a:endParaRPr>
                </a:p>
              </p:txBody>
            </p:sp>
            <p:cxnSp>
              <p:nvCxnSpPr>
                <p:cNvPr id="39" name="Straight Connector 38">
                  <a:extLst>
                    <a:ext uri="{FF2B5EF4-FFF2-40B4-BE49-F238E27FC236}">
                      <a16:creationId xmlns:a16="http://schemas.microsoft.com/office/drawing/2014/main" id="{C7E57C40-8564-4550-9CD9-58E5C6E7D245}"/>
                    </a:ext>
                  </a:extLst>
                </p:cNvPr>
                <p:cNvCxnSpPr/>
                <p:nvPr/>
              </p:nvCxnSpPr>
              <p:spPr>
                <a:xfrm>
                  <a:off x="409588" y="0"/>
                  <a:ext cx="0" cy="288000"/>
                </a:xfrm>
                <a:prstGeom prst="line">
                  <a:avLst/>
                </a:prstGeom>
                <a:solidFill>
                  <a:srgbClr val="33CCCC"/>
                </a:solidFill>
                <a:ln w="34925" cap="flat" cmpd="sng" algn="ctr">
                  <a:solidFill>
                    <a:srgbClr val="A375FF"/>
                  </a:solidFill>
                  <a:prstDash val="solid"/>
                </a:ln>
                <a:effectLst/>
              </p:spPr>
            </p:cxnSp>
            <p:sp>
              <p:nvSpPr>
                <p:cNvPr id="40" name="Oval 39">
                  <a:extLst>
                    <a:ext uri="{FF2B5EF4-FFF2-40B4-BE49-F238E27FC236}">
                      <a16:creationId xmlns:a16="http://schemas.microsoft.com/office/drawing/2014/main" id="{0D356E6A-9519-8EED-6E9B-D88DD36DD28B}"/>
                    </a:ext>
                  </a:extLst>
                </p:cNvPr>
                <p:cNvSpPr/>
                <p:nvPr/>
              </p:nvSpPr>
              <p:spPr>
                <a:xfrm rot="10800000" flipV="1">
                  <a:off x="357104" y="293217"/>
                  <a:ext cx="108000" cy="108000"/>
                </a:xfrm>
                <a:prstGeom prst="ellipse">
                  <a:avLst/>
                </a:prstGeom>
                <a:solidFill>
                  <a:srgbClr val="A375FF"/>
                </a:solidFill>
                <a:ln w="25400" cap="flat" cmpd="sng" algn="ctr">
                  <a:solidFill>
                    <a:srgbClr val="A375FF"/>
                  </a:solidFill>
                  <a:prstDash val="solid"/>
                </a:ln>
                <a:effectLst/>
              </p:spPr>
              <p:txBody>
                <a:bodyPr wrap="square" rtlCol="0" anchor="ctr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5D5AE95-4B20-A03E-183A-8C7320DEF8F6}"/>
              </a:ext>
            </a:extLst>
          </p:cNvPr>
          <p:cNvGrpSpPr/>
          <p:nvPr/>
        </p:nvGrpSpPr>
        <p:grpSpPr>
          <a:xfrm>
            <a:off x="-28665" y="4595605"/>
            <a:ext cx="5785902" cy="1697036"/>
            <a:chOff x="6151432" y="4896402"/>
            <a:chExt cx="5785902" cy="1697036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27D6A885-2CE4-00BD-1B9F-9530BBAB1FA2}"/>
                </a:ext>
              </a:extLst>
            </p:cNvPr>
            <p:cNvGrpSpPr/>
            <p:nvPr/>
          </p:nvGrpSpPr>
          <p:grpSpPr>
            <a:xfrm>
              <a:off x="6151432" y="4896402"/>
              <a:ext cx="5785902" cy="1697036"/>
              <a:chOff x="6151432" y="4896402"/>
              <a:chExt cx="5785902" cy="1697036"/>
            </a:xfrm>
          </p:grpSpPr>
          <p:graphicFrame>
            <p:nvGraphicFramePr>
              <p:cNvPr id="4" name="Chart 3">
                <a:extLst>
                  <a:ext uri="{FF2B5EF4-FFF2-40B4-BE49-F238E27FC236}">
                    <a16:creationId xmlns:a16="http://schemas.microsoft.com/office/drawing/2014/main" id="{60695347-ACC5-416E-9364-33CAC2045236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6151432" y="4896402"/>
              <a:ext cx="2377281" cy="169703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4293ED3E-33F3-8335-E6F6-1A62CF2F977B}"/>
                  </a:ext>
                </a:extLst>
              </p:cNvPr>
              <p:cNvSpPr txBox="1"/>
              <p:nvPr/>
            </p:nvSpPr>
            <p:spPr>
              <a:xfrm>
                <a:off x="8029208" y="5398946"/>
                <a:ext cx="390812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R="0" lvl="0" indent="0" defTabSz="45720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600"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</a:lstStyle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A99A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мужчин, имеющих секс с мужчинами</a:t>
                </a: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, в Казахстане подвергались физическому и/или сексуальному насилию за последние 12 месяцев</a:t>
                </a:r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B203C14A-8386-C484-2C72-40D91075EEB4}"/>
                </a:ext>
              </a:extLst>
            </p:cNvPr>
            <p:cNvGrpSpPr/>
            <p:nvPr/>
          </p:nvGrpSpPr>
          <p:grpSpPr>
            <a:xfrm>
              <a:off x="6940407" y="5188922"/>
              <a:ext cx="1023699" cy="807872"/>
              <a:chOff x="-9832" y="0"/>
              <a:chExt cx="1023699" cy="807872"/>
            </a:xfrm>
          </p:grpSpPr>
          <p:sp>
            <p:nvSpPr>
              <p:cNvPr id="42" name="TextBox 5">
                <a:extLst>
                  <a:ext uri="{FF2B5EF4-FFF2-40B4-BE49-F238E27FC236}">
                    <a16:creationId xmlns:a16="http://schemas.microsoft.com/office/drawing/2014/main" id="{E42AC60C-7032-D1F6-7D9C-88E5B02FD92C}"/>
                  </a:ext>
                </a:extLst>
              </p:cNvPr>
              <p:cNvSpPr txBox="1"/>
              <p:nvPr/>
            </p:nvSpPr>
            <p:spPr>
              <a:xfrm>
                <a:off x="-9832" y="284652"/>
                <a:ext cx="102369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A99A"/>
                    </a:solidFill>
                    <a:effectLst/>
                    <a:uLnTx/>
                    <a:uFillTx/>
                    <a:latin typeface="Arial" pitchFamily="34" charset="0"/>
                    <a:ea typeface="+mn-ea"/>
                    <a:cs typeface="Arial" pitchFamily="34" charset="0"/>
                  </a:rPr>
                  <a:t>26%</a:t>
                </a:r>
                <a:endParaRPr kumimoji="0" lang="en-GB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A99A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endParaRPr>
              </a:p>
            </p:txBody>
          </p: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B7677BE8-C5EB-8A88-ACAB-8A26CD1B3926}"/>
                  </a:ext>
                </a:extLst>
              </p:cNvPr>
              <p:cNvCxnSpPr/>
              <p:nvPr/>
            </p:nvCxnSpPr>
            <p:spPr>
              <a:xfrm>
                <a:off x="409588" y="0"/>
                <a:ext cx="0" cy="288000"/>
              </a:xfrm>
              <a:prstGeom prst="line">
                <a:avLst/>
              </a:prstGeom>
              <a:solidFill>
                <a:srgbClr val="33CCCC"/>
              </a:solidFill>
              <a:ln w="34925" cap="flat" cmpd="sng" algn="ctr">
                <a:solidFill>
                  <a:srgbClr val="00A99A"/>
                </a:solidFill>
                <a:prstDash val="solid"/>
              </a:ln>
              <a:effectLst/>
            </p:spPr>
          </p:cxn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E5EE4FE2-E3AC-467E-5DFF-96E3D75A4F14}"/>
                  </a:ext>
                </a:extLst>
              </p:cNvPr>
              <p:cNvSpPr/>
              <p:nvPr/>
            </p:nvSpPr>
            <p:spPr>
              <a:xfrm rot="10800000" flipV="1">
                <a:off x="357104" y="293217"/>
                <a:ext cx="108000" cy="108000"/>
              </a:xfrm>
              <a:prstGeom prst="ellipse">
                <a:avLst/>
              </a:prstGeom>
              <a:solidFill>
                <a:srgbClr val="00A99A"/>
              </a:solidFill>
              <a:ln w="25400" cap="flat" cmpd="sng" algn="ctr">
                <a:solidFill>
                  <a:srgbClr val="00A99A"/>
                </a:solidFill>
                <a:prstDash val="solid"/>
              </a:ln>
              <a:effectLst/>
            </p:spPr>
            <p:txBody>
              <a:bodyPr wrap="square" rtlCol="0" anchor="ctr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0265D35D-9EB5-14F1-1C4F-AA8B5343DFC8}"/>
              </a:ext>
            </a:extLst>
          </p:cNvPr>
          <p:cNvSpPr txBox="1"/>
          <p:nvPr/>
        </p:nvSpPr>
        <p:spPr>
          <a:xfrm>
            <a:off x="60961" y="6465485"/>
            <a:ext cx="8986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Источник: Подготовлено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  <a:hlinkClick r:id="rId6"/>
              </a:rPr>
              <a:t>www.aidsdatahub.org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на 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основе данных поведенческих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исследований, комплексных биологических и 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поведенческих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исследований, исследований индекса стигмы людей, живущих с ВИЧ, и Глобального отчета ЮНЭЙДС по СПИДу за 2023 год.</a:t>
            </a:r>
          </a:p>
        </p:txBody>
      </p:sp>
      <p:pic>
        <p:nvPicPr>
          <p:cNvPr id="62" name="Picture 61" descr="A hexagon with numbers and a green and white hexagon&#10;&#10;Description automatically generated">
            <a:extLst>
              <a:ext uri="{FF2B5EF4-FFF2-40B4-BE49-F238E27FC236}">
                <a16:creationId xmlns:a16="http://schemas.microsoft.com/office/drawing/2014/main" id="{58C3BCE0-8E20-14AF-44DE-A06B08BE8F1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4995" y="2774869"/>
            <a:ext cx="1709863" cy="1709863"/>
          </a:xfrm>
          <a:prstGeom prst="rect">
            <a:avLst/>
          </a:prstGeom>
        </p:spPr>
      </p:pic>
      <p:pic>
        <p:nvPicPr>
          <p:cNvPr id="60" name="Picture 59" descr="A white hexagon with pink numbers&#10;&#10;Description automatically generated">
            <a:extLst>
              <a:ext uri="{FF2B5EF4-FFF2-40B4-BE49-F238E27FC236}">
                <a16:creationId xmlns:a16="http://schemas.microsoft.com/office/drawing/2014/main" id="{69973C41-ADF2-A035-FA27-1A3AC2B2AB0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5211" y="1057124"/>
            <a:ext cx="1759647" cy="1745513"/>
          </a:xfrm>
          <a:prstGeom prst="rect">
            <a:avLst/>
          </a:prstGeom>
        </p:spPr>
      </p:pic>
      <p:pic>
        <p:nvPicPr>
          <p:cNvPr id="64" name="Picture 63" descr="A white hexagon with orange numbers&#10;&#10;Description automatically generated">
            <a:extLst>
              <a:ext uri="{FF2B5EF4-FFF2-40B4-BE49-F238E27FC236}">
                <a16:creationId xmlns:a16="http://schemas.microsoft.com/office/drawing/2014/main" id="{AB9CDA86-9DCC-9B31-059C-026B49AF9E2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4995" y="4595605"/>
            <a:ext cx="1773781" cy="1745513"/>
          </a:xfrm>
          <a:prstGeom prst="rect">
            <a:avLst/>
          </a:prstGeom>
        </p:spPr>
      </p:pic>
      <p:sp>
        <p:nvSpPr>
          <p:cNvPr id="65" name="TextBox 64">
            <a:extLst>
              <a:ext uri="{FF2B5EF4-FFF2-40B4-BE49-F238E27FC236}">
                <a16:creationId xmlns:a16="http://schemas.microsoft.com/office/drawing/2014/main" id="{EDD321A9-C43B-64C9-C9AB-63FEC4B66D27}"/>
              </a:ext>
            </a:extLst>
          </p:cNvPr>
          <p:cNvSpPr txBox="1"/>
          <p:nvPr/>
        </p:nvSpPr>
        <p:spPr>
          <a:xfrm>
            <a:off x="8104858" y="1531820"/>
            <a:ext cx="39081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BC105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Секс-работники </a:t>
            </a:r>
            <a:r>
              <a:rPr lang="en-US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Украине избегают тестирования на ВИЧ из-за стигмы и дискриминации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42CDA828-8C3F-7A73-AD3E-99646580EF81}"/>
              </a:ext>
            </a:extLst>
          </p:cNvPr>
          <p:cNvSpPr txBox="1"/>
          <p:nvPr/>
        </p:nvSpPr>
        <p:spPr>
          <a:xfrm>
            <a:off x="8072824" y="3143899"/>
            <a:ext cx="39081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A89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людей, употребляющих инъекционные наркотики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</a:t>
            </a:r>
            <a:r>
              <a:rPr lang="en-US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Армении, избегают тестирования на ВИЧ из-за стигмы и дискриминации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F8E0E6F-46D7-BE88-E708-AB767DF76010}"/>
              </a:ext>
            </a:extLst>
          </p:cNvPr>
          <p:cNvSpPr txBox="1"/>
          <p:nvPr/>
        </p:nvSpPr>
        <p:spPr>
          <a:xfrm>
            <a:off x="8072823" y="4983829"/>
            <a:ext cx="39081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B862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Мужчины, имеющие секс с мужчинами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lang="en-US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Молдове избегают тестирования на ВИЧ из-за стигмы и дискриминации</a:t>
            </a:r>
          </a:p>
        </p:txBody>
      </p:sp>
    </p:spTree>
    <p:extLst>
      <p:ext uri="{BB962C8B-B14F-4D97-AF65-F5344CB8AC3E}">
        <p14:creationId xmlns:p14="http://schemas.microsoft.com/office/powerpoint/2010/main" val="29364942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7898adba-5d64-44b6-bf2c-9bdf0975d9ba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45B2592EC056D4DB9EB692972928AB7" ma:contentTypeVersion="18" ma:contentTypeDescription="Create a new document." ma:contentTypeScope="" ma:versionID="8fd250909c2c4c3234870796e2d0eaed">
  <xsd:schema xmlns:xsd="http://www.w3.org/2001/XMLSchema" xmlns:xs="http://www.w3.org/2001/XMLSchema" xmlns:p="http://schemas.microsoft.com/office/2006/metadata/properties" xmlns:ns3="7898adba-5d64-44b6-bf2c-9bdf0975d9ba" xmlns:ns4="e1e7f90e-a5fd-46ca-b386-c32820b13000" targetNamespace="http://schemas.microsoft.com/office/2006/metadata/properties" ma:root="true" ma:fieldsID="b11778c151e2a5bad5b7a264a1de486f" ns3:_="" ns4:_="">
    <xsd:import namespace="7898adba-5d64-44b6-bf2c-9bdf0975d9ba"/>
    <xsd:import namespace="e1e7f90e-a5fd-46ca-b386-c32820b13000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ObjectDetectorVersions" minOccurs="0"/>
                <xsd:element ref="ns3:_activity" minOccurs="0"/>
                <xsd:element ref="ns3:MediaServiceSystemTag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98adba-5d64-44b6-bf2c-9bdf0975d9b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23" nillable="true" ma:displayName="_activity" ma:hidden="true" ma:internalName="_activity">
      <xsd:simpleType>
        <xsd:restriction base="dms:Note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e7f90e-a5fd-46ca-b386-c32820b1300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459FD57-77DB-4F85-B899-D974DD6FF40E}">
  <ds:schemaRefs>
    <ds:schemaRef ds:uri="http://schemas.microsoft.com/office/2006/documentManagement/types"/>
    <ds:schemaRef ds:uri="7898adba-5d64-44b6-bf2c-9bdf0975d9ba"/>
    <ds:schemaRef ds:uri="http://schemas.openxmlformats.org/package/2006/metadata/core-properties"/>
    <ds:schemaRef ds:uri="http://purl.org/dc/elements/1.1/"/>
    <ds:schemaRef ds:uri="http://www.w3.org/XML/1998/namespace"/>
    <ds:schemaRef ds:uri="e1e7f90e-a5fd-46ca-b386-c32820b13000"/>
    <ds:schemaRef ds:uri="http://schemas.microsoft.com/office/infopath/2007/PartnerControls"/>
    <ds:schemaRef ds:uri="http://schemas.microsoft.com/office/2006/metadata/properties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341A53CD-F4D6-4759-A45E-83F7F6F269A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D2E4500-CB11-45B7-A688-DCAB253DCE4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898adba-5d64-44b6-bf2c-9bdf0975d9ba"/>
    <ds:schemaRef ds:uri="e1e7f90e-a5fd-46ca-b386-c32820b1300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c2e1cf9b-e1b6-44eb-8021-428c292d3eb5}" enabled="0" method="" siteId="{c2e1cf9b-e1b6-44eb-8021-428c292d3eb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388</TotalTime>
  <Words>966</Words>
  <Application>Microsoft Office PowerPoint</Application>
  <PresentationFormat>Widescreen</PresentationFormat>
  <Paragraphs>166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ＭＳ Ｐゴシック</vt:lpstr>
      <vt:lpstr>Aptos</vt:lpstr>
      <vt:lpstr>Arial</vt:lpstr>
      <vt:lpstr>Arial Nova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BUZURUKOV, Azam</dc:creator>
  <cp:lastModifiedBy>BUZURUKOV, Azam</cp:lastModifiedBy>
  <cp:revision>20</cp:revision>
  <dcterms:created xsi:type="dcterms:W3CDTF">2024-05-28T03:51:14Z</dcterms:created>
  <dcterms:modified xsi:type="dcterms:W3CDTF">2024-11-25T03:44:51Z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0x010100445B2592EC056D4DB9EB692972928AB7</vt:lpwstr>
  </property>
</Properties>
</file>