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sldIdLst>
    <p:sldId id="256" r:id="rId3"/>
    <p:sldId id="668" r:id="rId4"/>
    <p:sldId id="3911" r:id="rId5"/>
    <p:sldId id="267" r:id="rId6"/>
    <p:sldId id="547" r:id="rId7"/>
    <p:sldId id="3879" r:id="rId8"/>
    <p:sldId id="2147480445" r:id="rId9"/>
    <p:sldId id="531" r:id="rId10"/>
    <p:sldId id="532" r:id="rId11"/>
    <p:sldId id="320" r:id="rId12"/>
    <p:sldId id="272" r:id="rId13"/>
    <p:sldId id="321" r:id="rId1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D2079-541E-4721-BB52-FC06F43ED288}" v="108" dt="2024-11-26T00:37:24.4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83486" autoAdjust="0"/>
  </p:normalViewPr>
  <p:slideViewPr>
    <p:cSldViewPr snapToGrid="0">
      <p:cViewPr varScale="1">
        <p:scale>
          <a:sx n="92" d="100"/>
          <a:sy n="92" d="100"/>
        </p:scale>
        <p:origin x="128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a66475c4e1b74ab/&#1056;&#1072;&#1073;&#1086;&#1095;&#1080;&#1081;%20&#1089;&#1090;&#1086;&#1083;/&#1076;&#1086;&#1082;&#1080;%202024/&#1089;&#1086;&#1074;&#1077;&#1097;&#1072;&#1085;&#1080;&#1077;%20&#1042;&#1054;&#1047;%2014-17.10.2024/HIV%20Materials/WHO%20HIV%20Case%20surveillance%20workbook_v12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55;&#1050;\Desktop\&#1044;&#1080;&#1086;&#1075;&#1088;&#1072;&#1084;&#1084;&#1072;%20&#1053;&#1055;&#1054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a66475c4e1b74ab/&#1056;&#1072;&#1073;&#1086;&#1095;&#1080;&#1081;%20&#1089;&#1090;&#1086;&#1083;/&#1075;&#1088;&#1072;&#1092;&#1080;&#1082;&#1080;%20&#1087;&#1086;%20&#1076;&#1072;&#1074;&#1085;&#1086;&#1089;&#1090;&#1080;_2024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a66475c4e1b74ab/&#1056;&#1072;&#1073;&#1086;&#1095;&#1080;&#1081;%20&#1089;&#1090;&#1086;&#1083;/&#1076;&#1086;&#1082;&#1080;%202024/&#1089;&#1086;&#1074;&#1077;&#1097;&#1072;&#1085;&#1080;&#1077;%20&#1042;&#1054;&#1047;%2014-17.10.2024/HIV%20Materials/WHO%20HIV%20Case%20surveillance%20workbook_v1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a66475c4e1b74ab/&#1056;&#1072;&#1073;&#1086;&#1095;&#1080;&#1081;%20&#1089;&#1090;&#1086;&#1083;/&#1076;&#1086;&#1082;&#1080;%202024/&#1089;&#1086;&#1074;&#1077;&#1097;&#1072;&#1085;&#1080;&#1077;%20&#1042;&#1054;&#1047;%2014-17.10.2024/HIV%20Materials/WHO%20HIV%20Case%20surveillance%20workbook_v1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a66475c4e1b74ab/&#1056;&#1072;&#1073;&#1086;&#1095;&#1080;&#1081;%20&#1089;&#1090;&#1086;&#1083;/&#1076;&#1086;&#1082;&#1080;%202024/&#1089;&#1086;&#1074;&#1077;&#1097;&#1072;&#1085;&#1080;&#1077;%20&#1042;&#1054;&#1047;%2014-17.10.2024/HIV%20Materials/WHO%20HIV%20Case%20surveillance%20workbook_v12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681727460332151E-2"/>
          <c:y val="4.790877393417798E-2"/>
          <c:w val="0.8771590277287995"/>
          <c:h val="0.7933197169663883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'[диаграмма возраст 9 мес 2024.xlsx]Страница 1'!$E$14</c:f>
              <c:strCache>
                <c:ptCount val="1"/>
                <c:pt idx="0">
                  <c:v>М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'[диаграмма возраст 9 мес 2024.xlsx]Страница 1'!$D$15:$D$21</c:f>
              <c:strCache>
                <c:ptCount val="7"/>
                <c:pt idx="0">
                  <c:v>0-14</c:v>
                </c:pt>
                <c:pt idx="1">
                  <c:v>15-19</c:v>
                </c:pt>
                <c:pt idx="2">
                  <c:v>20-29</c:v>
                </c:pt>
                <c:pt idx="3">
                  <c:v>30-39</c:v>
                </c:pt>
                <c:pt idx="4">
                  <c:v>40-49</c:v>
                </c:pt>
                <c:pt idx="5">
                  <c:v>50-59</c:v>
                </c:pt>
                <c:pt idx="6">
                  <c:v>60&gt;</c:v>
                </c:pt>
              </c:strCache>
            </c:strRef>
          </c:cat>
          <c:val>
            <c:numRef>
              <c:f>'[диаграмма возраст 9 мес 2024.xlsx]Страница 1'!$E$15:$E$21</c:f>
              <c:numCache>
                <c:formatCode>#;#;0</c:formatCode>
                <c:ptCount val="7"/>
                <c:pt idx="0">
                  <c:v>-4</c:v>
                </c:pt>
                <c:pt idx="1">
                  <c:v>-32</c:v>
                </c:pt>
                <c:pt idx="2">
                  <c:v>-389</c:v>
                </c:pt>
                <c:pt idx="3">
                  <c:v>-677</c:v>
                </c:pt>
                <c:pt idx="4">
                  <c:v>-550</c:v>
                </c:pt>
                <c:pt idx="5">
                  <c:v>-211</c:v>
                </c:pt>
                <c:pt idx="6">
                  <c:v>-92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F-46E8-BF1F-4BFA677B8D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35031808"/>
        <c:axId val="1535014752"/>
      </c:barChart>
      <c:catAx>
        <c:axId val="1535031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35014752"/>
        <c:crosses val="autoZero"/>
        <c:auto val="1"/>
        <c:lblAlgn val="ctr"/>
        <c:lblOffset val="100"/>
        <c:noMultiLvlLbl val="0"/>
      </c:catAx>
      <c:valAx>
        <c:axId val="153501475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;#;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535031808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'Treatment Cascade'!$A$85</c:f>
              <c:strCache>
                <c:ptCount val="1"/>
                <c:pt idx="0">
                  <c:v>ЛУИН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Cascade'!$B$84:$D$84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Cascade'!$B$85:$D$85</c:f>
              <c:numCache>
                <c:formatCode>0%</c:formatCode>
                <c:ptCount val="3"/>
                <c:pt idx="0">
                  <c:v>0.91</c:v>
                </c:pt>
                <c:pt idx="1">
                  <c:v>0.87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6B-40A0-BC9D-696BCFF06EB5}"/>
            </c:ext>
          </c:extLst>
        </c:ser>
        <c:ser>
          <c:idx val="1"/>
          <c:order val="1"/>
          <c:tx>
            <c:strRef>
              <c:f>'Treatment Cascade'!$A$86</c:f>
              <c:strCache>
                <c:ptCount val="1"/>
                <c:pt idx="0">
                  <c:v>МСМ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Cascade'!$B$84:$D$84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Cascade'!$B$86:$D$86</c:f>
              <c:numCache>
                <c:formatCode>0%</c:formatCode>
                <c:ptCount val="3"/>
                <c:pt idx="0">
                  <c:v>0.25</c:v>
                </c:pt>
                <c:pt idx="1">
                  <c:v>0.94</c:v>
                </c:pt>
                <c:pt idx="2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6B-40A0-BC9D-696BCFF06EB5}"/>
            </c:ext>
          </c:extLst>
        </c:ser>
        <c:ser>
          <c:idx val="2"/>
          <c:order val="2"/>
          <c:tx>
            <c:strRef>
              <c:f>'Treatment Cascade'!$A$87</c:f>
              <c:strCache>
                <c:ptCount val="1"/>
                <c:pt idx="0">
                  <c:v>СР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Cascade'!$B$84:$D$84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Cascade'!$B$87:$D$87</c:f>
              <c:numCache>
                <c:formatCode>0%</c:formatCode>
                <c:ptCount val="3"/>
                <c:pt idx="0">
                  <c:v>0.74</c:v>
                </c:pt>
                <c:pt idx="1">
                  <c:v>0.82</c:v>
                </c:pt>
                <c:pt idx="2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6B-40A0-BC9D-696BCFF06E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overlap val="-27"/>
        <c:axId val="1151204624"/>
        <c:axId val="1151206544"/>
      </c:barChart>
      <c:catAx>
        <c:axId val="115120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151206544"/>
        <c:crosses val="autoZero"/>
        <c:auto val="1"/>
        <c:lblAlgn val="ctr"/>
        <c:lblOffset val="100"/>
        <c:noMultiLvlLbl val="0"/>
      </c:catAx>
      <c:valAx>
        <c:axId val="11512065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15120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Количество НПО с ГСЗ</a:t>
            </a:r>
            <a:r>
              <a:rPr lang="ru-RU" sz="1400" b="1" baseline="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КГН</a:t>
            </a:r>
            <a:r>
              <a:rPr lang="ru-RU" sz="1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, 2014-2024 гг.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j-lt"/>
              <a:ea typeface="+mn-ea"/>
              <a:cs typeface="Times New Roman" panose="02020603050405020304" pitchFamily="18" charset="0"/>
            </a:defRPr>
          </a:pPr>
          <a:endParaRPr lang="ru-KZ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ГСЗ КГН</c:v>
                </c:pt>
              </c:strCache>
            </c:strRef>
          </c:tx>
          <c:spPr>
            <a:solidFill>
              <a:srgbClr val="00206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9 мес. 2024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6</c:v>
                </c:pt>
                <c:pt idx="1">
                  <c:v>13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5</c:v>
                </c:pt>
                <c:pt idx="6">
                  <c:v>4</c:v>
                </c:pt>
                <c:pt idx="7">
                  <c:v>5</c:v>
                </c:pt>
                <c:pt idx="8">
                  <c:v>7</c:v>
                </c:pt>
                <c:pt idx="9">
                  <c:v>15</c:v>
                </c:pt>
                <c:pt idx="1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3F-48D0-9E87-98978DA1ABF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062624800"/>
        <c:axId val="1062629792"/>
      </c:barChart>
      <c:catAx>
        <c:axId val="106262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062629792"/>
        <c:crosses val="autoZero"/>
        <c:auto val="1"/>
        <c:lblAlgn val="ctr"/>
        <c:lblOffset val="100"/>
        <c:noMultiLvlLbl val="0"/>
      </c:catAx>
      <c:valAx>
        <c:axId val="106262979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62624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'[графики по давности_2024.xlsx]Лист1'!$B$2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pattFill prst="lgConfetti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8E-4E79-B7EB-C94767439F81}"/>
              </c:ext>
            </c:extLst>
          </c:dPt>
          <c:dPt>
            <c:idx val="14"/>
            <c:invertIfNegative val="0"/>
            <c:bubble3D val="0"/>
            <c:spPr>
              <a:pattFill prst="pct90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8E-4E79-B7EB-C94767439F81}"/>
              </c:ext>
            </c:extLst>
          </c:dPt>
          <c:dPt>
            <c:idx val="17"/>
            <c:invertIfNegative val="0"/>
            <c:bubble3D val="0"/>
            <c:spPr>
              <a:pattFill prst="pct90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F8E-4E79-B7EB-C94767439F81}"/>
              </c:ext>
            </c:extLst>
          </c:dPt>
          <c:dPt>
            <c:idx val="18"/>
            <c:invertIfNegative val="0"/>
            <c:bubble3D val="0"/>
            <c:spPr>
              <a:pattFill prst="pct90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F8E-4E79-B7EB-C94767439F81}"/>
              </c:ext>
            </c:extLst>
          </c:dPt>
          <c:dPt>
            <c:idx val="20"/>
            <c:invertIfNegative val="0"/>
            <c:bubble3D val="0"/>
            <c:spPr>
              <a:pattFill prst="pct90">
                <a:fgClr>
                  <a:srgbClr val="C00000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F8E-4E79-B7EB-C94767439F81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ru-RU" sz="800" b="1" i="0" u="none" strike="noStrike" kern="1200" baseline="0">
                      <a:solidFill>
                        <a:srgbClr val="C00000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K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F8E-4E79-B7EB-C94767439F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800" b="1" i="0" u="none" strike="noStrike" kern="1200" baseline="0">
                    <a:solidFill>
                      <a:srgbClr val="00206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'[графики по давности_2024.xlsx]Лист1'!$A$3:$A$23</c:f>
              <c:strCache>
                <c:ptCount val="21"/>
                <c:pt idx="0">
                  <c:v>Кызылординская</c:v>
                </c:pt>
                <c:pt idx="1">
                  <c:v>Акмолинская</c:v>
                </c:pt>
                <c:pt idx="2">
                  <c:v>Туркестанская</c:v>
                </c:pt>
                <c:pt idx="3">
                  <c:v>Алматинская</c:v>
                </c:pt>
                <c:pt idx="4">
                  <c:v>Карагандинская</c:v>
                </c:pt>
                <c:pt idx="5">
                  <c:v>Восточно-Казахстанская</c:v>
                </c:pt>
                <c:pt idx="6">
                  <c:v>г. Шымкент</c:v>
                </c:pt>
                <c:pt idx="7">
                  <c:v>Жамбылская</c:v>
                </c:pt>
                <c:pt idx="8">
                  <c:v>Атырауская</c:v>
                </c:pt>
                <c:pt idx="9">
                  <c:v>г. Алматы</c:v>
                </c:pt>
                <c:pt idx="10">
                  <c:v>РК</c:v>
                </c:pt>
                <c:pt idx="11">
                  <c:v>Актюбинская</c:v>
                </c:pt>
                <c:pt idx="12">
                  <c:v>Павлодарская</c:v>
                </c:pt>
                <c:pt idx="13">
                  <c:v>Северо-Казахстанская</c:v>
                </c:pt>
                <c:pt idx="14">
                  <c:v>Западно-Казахстанская</c:v>
                </c:pt>
                <c:pt idx="15">
                  <c:v>Мангистауская</c:v>
                </c:pt>
                <c:pt idx="16">
                  <c:v>Абайская</c:v>
                </c:pt>
                <c:pt idx="17">
                  <c:v>Жетысуская</c:v>
                </c:pt>
                <c:pt idx="18">
                  <c:v>Костанайская</c:v>
                </c:pt>
                <c:pt idx="19">
                  <c:v>г. Астана</c:v>
                </c:pt>
                <c:pt idx="20">
                  <c:v>Улытауская</c:v>
                </c:pt>
              </c:strCache>
            </c:strRef>
          </c:cat>
          <c:val>
            <c:numRef>
              <c:f>'[графики по давности_2024.xlsx]Лист1'!$B$3:$B$23</c:f>
              <c:numCache>
                <c:formatCode>General</c:formatCode>
                <c:ptCount val="21"/>
                <c:pt idx="0">
                  <c:v>9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15</c:v>
                </c:pt>
                <c:pt idx="7">
                  <c:v>16</c:v>
                </c:pt>
                <c:pt idx="8">
                  <c:v>17</c:v>
                </c:pt>
                <c:pt idx="9">
                  <c:v>18</c:v>
                </c:pt>
                <c:pt idx="10">
                  <c:v>18</c:v>
                </c:pt>
                <c:pt idx="11">
                  <c:v>19</c:v>
                </c:pt>
                <c:pt idx="12">
                  <c:v>19</c:v>
                </c:pt>
                <c:pt idx="13">
                  <c:v>19</c:v>
                </c:pt>
                <c:pt idx="14">
                  <c:v>20</c:v>
                </c:pt>
                <c:pt idx="15">
                  <c:v>20</c:v>
                </c:pt>
                <c:pt idx="16">
                  <c:v>22</c:v>
                </c:pt>
                <c:pt idx="17">
                  <c:v>22</c:v>
                </c:pt>
                <c:pt idx="18">
                  <c:v>25</c:v>
                </c:pt>
                <c:pt idx="19">
                  <c:v>26</c:v>
                </c:pt>
                <c:pt idx="20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F8E-4E79-B7EB-C94767439F81}"/>
            </c:ext>
          </c:extLst>
        </c:ser>
        <c:ser>
          <c:idx val="1"/>
          <c:order val="1"/>
          <c:tx>
            <c:strRef>
              <c:f>'[графики по давности_2024.xlsx]Лист1'!$C$2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pattFill prst="lgConfetti">
                <a:fgClr>
                  <a:schemeClr val="accent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F8E-4E79-B7EB-C94767439F81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ru-RU" sz="800" b="1" i="0" u="none" strike="noStrike" kern="1200" baseline="0">
                      <a:solidFill>
                        <a:srgbClr val="C00000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K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BF8E-4E79-B7EB-C94767439F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800" b="1" i="0" u="none" strike="noStrike" kern="1200" baseline="0">
                    <a:solidFill>
                      <a:srgbClr val="00206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'[графики по давности_2024.xlsx]Лист1'!$A$3:$A$23</c:f>
              <c:strCache>
                <c:ptCount val="21"/>
                <c:pt idx="0">
                  <c:v>Кызылординская</c:v>
                </c:pt>
                <c:pt idx="1">
                  <c:v>Акмолинская</c:v>
                </c:pt>
                <c:pt idx="2">
                  <c:v>Туркестанская</c:v>
                </c:pt>
                <c:pt idx="3">
                  <c:v>Алматинская</c:v>
                </c:pt>
                <c:pt idx="4">
                  <c:v>Карагандинская</c:v>
                </c:pt>
                <c:pt idx="5">
                  <c:v>Восточно-Казахстанская</c:v>
                </c:pt>
                <c:pt idx="6">
                  <c:v>г. Шымкент</c:v>
                </c:pt>
                <c:pt idx="7">
                  <c:v>Жамбылская</c:v>
                </c:pt>
                <c:pt idx="8">
                  <c:v>Атырауская</c:v>
                </c:pt>
                <c:pt idx="9">
                  <c:v>г. Алматы</c:v>
                </c:pt>
                <c:pt idx="10">
                  <c:v>РК</c:v>
                </c:pt>
                <c:pt idx="11">
                  <c:v>Актюбинская</c:v>
                </c:pt>
                <c:pt idx="12">
                  <c:v>Павлодарская</c:v>
                </c:pt>
                <c:pt idx="13">
                  <c:v>Северо-Казахстанская</c:v>
                </c:pt>
                <c:pt idx="14">
                  <c:v>Западно-Казахстанская</c:v>
                </c:pt>
                <c:pt idx="15">
                  <c:v>Мангистауская</c:v>
                </c:pt>
                <c:pt idx="16">
                  <c:v>Абайская</c:v>
                </c:pt>
                <c:pt idx="17">
                  <c:v>Жетысуская</c:v>
                </c:pt>
                <c:pt idx="18">
                  <c:v>Костанайская</c:v>
                </c:pt>
                <c:pt idx="19">
                  <c:v>г. Астана</c:v>
                </c:pt>
                <c:pt idx="20">
                  <c:v>Улытауская</c:v>
                </c:pt>
              </c:strCache>
            </c:strRef>
          </c:cat>
          <c:val>
            <c:numRef>
              <c:f>'[графики по давности_2024.xlsx]Лист1'!$C$3:$C$23</c:f>
              <c:numCache>
                <c:formatCode>General</c:formatCode>
                <c:ptCount val="21"/>
                <c:pt idx="0">
                  <c:v>31</c:v>
                </c:pt>
                <c:pt idx="1">
                  <c:v>20</c:v>
                </c:pt>
                <c:pt idx="2">
                  <c:v>20</c:v>
                </c:pt>
                <c:pt idx="3">
                  <c:v>17</c:v>
                </c:pt>
                <c:pt idx="4">
                  <c:v>14</c:v>
                </c:pt>
                <c:pt idx="5">
                  <c:v>24</c:v>
                </c:pt>
                <c:pt idx="6">
                  <c:v>15</c:v>
                </c:pt>
                <c:pt idx="7">
                  <c:v>22</c:v>
                </c:pt>
                <c:pt idx="8">
                  <c:v>35</c:v>
                </c:pt>
                <c:pt idx="9">
                  <c:v>19</c:v>
                </c:pt>
                <c:pt idx="10">
                  <c:v>21</c:v>
                </c:pt>
                <c:pt idx="11">
                  <c:v>21</c:v>
                </c:pt>
                <c:pt idx="12">
                  <c:v>20</c:v>
                </c:pt>
                <c:pt idx="13">
                  <c:v>24</c:v>
                </c:pt>
                <c:pt idx="14">
                  <c:v>17</c:v>
                </c:pt>
                <c:pt idx="15">
                  <c:v>30</c:v>
                </c:pt>
                <c:pt idx="16">
                  <c:v>29</c:v>
                </c:pt>
                <c:pt idx="17">
                  <c:v>17</c:v>
                </c:pt>
                <c:pt idx="18">
                  <c:v>19</c:v>
                </c:pt>
                <c:pt idx="19">
                  <c:v>29</c:v>
                </c:pt>
                <c:pt idx="20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F8E-4E79-B7EB-C94767439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-27"/>
        <c:axId val="1876823936"/>
        <c:axId val="1902325088"/>
      </c:barChart>
      <c:catAx>
        <c:axId val="187682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800" b="0" i="0" u="none" strike="noStrike" kern="1200" baseline="0">
                <a:solidFill>
                  <a:srgbClr val="00206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1902325088"/>
        <c:crosses val="autoZero"/>
        <c:auto val="1"/>
        <c:lblAlgn val="ctr"/>
        <c:lblOffset val="100"/>
        <c:noMultiLvlLbl val="0"/>
      </c:catAx>
      <c:valAx>
        <c:axId val="1902325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7682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459780240786268"/>
          <c:y val="0.77097886325080867"/>
          <c:w val="0.16292530833980212"/>
          <c:h val="0.122580622896394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900" b="1" i="0" u="none" strike="noStrike" kern="1200" baseline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ru-RU"/>
      </a:pPr>
      <a:endParaRPr lang="ru-K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67555606644059"/>
          <c:y val="4.8222180033088334E-2"/>
          <c:w val="0.70529565202454836"/>
          <c:h val="0.764412139621925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'[диаграмма возраст 9 мес 2024.xlsx]Страница 1'!$I$14</c:f>
              <c:strCache>
                <c:ptCount val="1"/>
                <c:pt idx="0">
                  <c:v>Ж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'[диаграмма возраст 9 мес 2024.xlsx]Страница 1'!$H$15:$H$21</c:f>
              <c:strCache>
                <c:ptCount val="7"/>
                <c:pt idx="0">
                  <c:v>0-14</c:v>
                </c:pt>
                <c:pt idx="1">
                  <c:v>15-19</c:v>
                </c:pt>
                <c:pt idx="2">
                  <c:v>20-29</c:v>
                </c:pt>
                <c:pt idx="3">
                  <c:v>30-39</c:v>
                </c:pt>
                <c:pt idx="4">
                  <c:v>40-49</c:v>
                </c:pt>
                <c:pt idx="5">
                  <c:v>50-59</c:v>
                </c:pt>
                <c:pt idx="6">
                  <c:v>60&gt;</c:v>
                </c:pt>
              </c:strCache>
            </c:strRef>
          </c:cat>
          <c:val>
            <c:numRef>
              <c:f>'[диаграмма возраст 9 мес 2024.xlsx]Страница 1'!$I$15:$I$21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126</c:v>
                </c:pt>
                <c:pt idx="3">
                  <c:v>254</c:v>
                </c:pt>
                <c:pt idx="4">
                  <c:v>296</c:v>
                </c:pt>
                <c:pt idx="5">
                  <c:v>156</c:v>
                </c:pt>
                <c:pt idx="6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E2-450C-B46A-97A8E8384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29060384"/>
        <c:axId val="1329064128"/>
      </c:barChart>
      <c:catAx>
        <c:axId val="1329060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329064128"/>
        <c:crosses val="autoZero"/>
        <c:auto val="1"/>
        <c:lblAlgn val="ctr"/>
        <c:lblOffset val="100"/>
        <c:noMultiLvlLbl val="0"/>
      </c:catAx>
      <c:valAx>
        <c:axId val="1329064128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32906038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'[динамика по путям за  2014-2023гг.xls]Лист1'!$C$34</c:f>
              <c:strCache>
                <c:ptCount val="1"/>
                <c:pt idx="0">
                  <c:v>парентеральный (абс)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2014-2023гг.xls]Лист1'!$D$33:$M$33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2014-2023гг.xls]Лист1'!$D$34:$M$34</c:f>
              <c:numCache>
                <c:formatCode>General</c:formatCode>
                <c:ptCount val="10"/>
                <c:pt idx="0">
                  <c:v>701</c:v>
                </c:pt>
                <c:pt idx="1">
                  <c:v>768</c:v>
                </c:pt>
                <c:pt idx="2">
                  <c:v>810</c:v>
                </c:pt>
                <c:pt idx="3">
                  <c:v>834</c:v>
                </c:pt>
                <c:pt idx="4">
                  <c:v>877</c:v>
                </c:pt>
                <c:pt idx="5">
                  <c:v>1146</c:v>
                </c:pt>
                <c:pt idx="6">
                  <c:v>999</c:v>
                </c:pt>
                <c:pt idx="7">
                  <c:v>815</c:v>
                </c:pt>
                <c:pt idx="8">
                  <c:v>786</c:v>
                </c:pt>
                <c:pt idx="9">
                  <c:v>686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BE-4A79-8EFE-77A053D02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"/>
        <c:axId val="657758399"/>
        <c:axId val="657758815"/>
      </c:barChart>
      <c:lineChart>
        <c:grouping val="standard"/>
        <c:varyColors val="0"/>
        <c:ser>
          <c:idx val="1"/>
          <c:order val="1"/>
          <c:tx>
            <c:strRef>
              <c:f>'[динамика по путям за  2014-2023гг.xls]Лист1'!$C$35</c:f>
              <c:strCache>
                <c:ptCount val="1"/>
                <c:pt idx="0">
                  <c:v>Парентеральный (уд. вес)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8333333333333348E-2"/>
                  <c:y val="-3.7037037037037035E-2"/>
                </c:manualLayout>
              </c:layout>
              <c:tx>
                <c:rich>
                  <a:bodyPr/>
                  <a:lstStyle/>
                  <a:p>
                    <a:fld id="{241EAE4C-2B83-405D-AC35-4AF1AA74E7B5}" type="VALUE">
                      <a:rPr lang="en-US" sz="1100" b="1" smtClean="0">
                        <a:solidFill>
                          <a:srgbClr val="C00000"/>
                        </a:solidFill>
                      </a:rPr>
                      <a:pPr/>
                      <a:t>[ЗНАЧЕНИЕ]</a:t>
                    </a:fld>
                    <a:r>
                      <a:rPr lang="en-US" sz="1100" b="1" dirty="0">
                        <a:solidFill>
                          <a:srgbClr val="C00000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5BE-4A79-8EFE-77A053D02080}"/>
                </c:ext>
              </c:extLst>
            </c:dLbl>
            <c:dLbl>
              <c:idx val="9"/>
              <c:layout>
                <c:manualLayout>
                  <c:x val="-1.4221049143679526E-7"/>
                  <c:y val="4.8175944362897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C00000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defRPr>
                    </a:pPr>
                    <a:r>
                      <a:rPr lang="en-US" sz="1000" dirty="0">
                        <a:latin typeface="Arial Narrow" panose="020B0606020202030204" pitchFamily="34" charset="0"/>
                      </a:rPr>
                      <a:t>17,8%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C00000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K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33480138862725"/>
                      <c:h val="9.218010285753208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55BE-4A79-8EFE-77A053D020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C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2014-2023гг.xls]Лист1'!$D$33:$M$33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2014-2023гг.xls]Лист1'!$D$35:$M$35</c:f>
              <c:numCache>
                <c:formatCode>General</c:formatCode>
                <c:ptCount val="10"/>
                <c:pt idx="0">
                  <c:v>31.7</c:v>
                </c:pt>
                <c:pt idx="1">
                  <c:v>33</c:v>
                </c:pt>
                <c:pt idx="2">
                  <c:v>29.7</c:v>
                </c:pt>
                <c:pt idx="3">
                  <c:v>29.2</c:v>
                </c:pt>
                <c:pt idx="4" formatCode="0.0">
                  <c:v>28.3</c:v>
                </c:pt>
                <c:pt idx="5">
                  <c:v>32.6</c:v>
                </c:pt>
                <c:pt idx="6">
                  <c:v>29.9</c:v>
                </c:pt>
                <c:pt idx="7">
                  <c:v>23.4</c:v>
                </c:pt>
                <c:pt idx="8" formatCode="0.0">
                  <c:v>20.3</c:v>
                </c:pt>
                <c:pt idx="9">
                  <c:v>17.8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5BE-4A79-8EFE-77A053D02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7775039"/>
        <c:axId val="657762559"/>
      </c:lineChart>
      <c:catAx>
        <c:axId val="657758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657758815"/>
        <c:crosses val="autoZero"/>
        <c:auto val="1"/>
        <c:lblAlgn val="ctr"/>
        <c:lblOffset val="100"/>
        <c:noMultiLvlLbl val="0"/>
      </c:catAx>
      <c:valAx>
        <c:axId val="657758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657758399"/>
        <c:crosses val="autoZero"/>
        <c:crossBetween val="between"/>
        <c:majorUnit val="300"/>
        <c:minorUnit val="100"/>
      </c:valAx>
      <c:valAx>
        <c:axId val="657762559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657775039"/>
        <c:crosses val="max"/>
        <c:crossBetween val="between"/>
        <c:majorUnit val="10"/>
      </c:valAx>
      <c:catAx>
        <c:axId val="6577750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5776255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'[динамика по путям за  2014-2023гг.xls]Лист1'!$C$19</c:f>
              <c:strCache>
                <c:ptCount val="1"/>
                <c:pt idx="0">
                  <c:v>гомо (абс)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2014-2023гг.xls]Лист1'!$D$18:$M$18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2014-2023гг.xls]Лист1'!$D$19:$M$19</c:f>
              <c:numCache>
                <c:formatCode>General</c:formatCode>
                <c:ptCount val="10"/>
                <c:pt idx="0">
                  <c:v>39</c:v>
                </c:pt>
                <c:pt idx="1">
                  <c:v>67</c:v>
                </c:pt>
                <c:pt idx="2">
                  <c:v>107</c:v>
                </c:pt>
                <c:pt idx="3">
                  <c:v>135</c:v>
                </c:pt>
                <c:pt idx="4">
                  <c:v>150</c:v>
                </c:pt>
                <c:pt idx="5">
                  <c:v>192</c:v>
                </c:pt>
                <c:pt idx="6">
                  <c:v>210</c:v>
                </c:pt>
                <c:pt idx="7">
                  <c:v>257</c:v>
                </c:pt>
                <c:pt idx="8">
                  <c:v>308</c:v>
                </c:pt>
                <c:pt idx="9">
                  <c:v>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2-49E5-BD06-73F47F4158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657772543"/>
        <c:axId val="657752991"/>
      </c:barChart>
      <c:lineChart>
        <c:grouping val="standard"/>
        <c:varyColors val="0"/>
        <c:ser>
          <c:idx val="1"/>
          <c:order val="1"/>
          <c:tx>
            <c:strRef>
              <c:f>'[динамика по путям за  2014-2023гг.xls]Лист1'!$C$20</c:f>
              <c:strCache>
                <c:ptCount val="1"/>
                <c:pt idx="0">
                  <c:v>Гомо (уд. вес)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8376068376068383E-2"/>
                  <c:y val="-0.10149942329873125"/>
                </c:manualLayout>
              </c:layout>
              <c:tx>
                <c:rich>
                  <a:bodyPr/>
                  <a:lstStyle/>
                  <a:p>
                    <a:fld id="{5541DB57-F884-455B-A36D-8BD357A70FA5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BA2-49E5-BD06-73F47F41581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8,8%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BA2-49E5-BD06-73F47F4158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2014-2023гг.xls]Лист1'!$D$18:$M$18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2014-2023гг.xls]Лист1'!$D$20:$M$20</c:f>
              <c:numCache>
                <c:formatCode>General</c:formatCode>
                <c:ptCount val="10"/>
                <c:pt idx="0">
                  <c:v>1.8</c:v>
                </c:pt>
                <c:pt idx="1">
                  <c:v>2.9</c:v>
                </c:pt>
                <c:pt idx="2">
                  <c:v>3.9</c:v>
                </c:pt>
                <c:pt idx="3">
                  <c:v>4.7</c:v>
                </c:pt>
                <c:pt idx="4" formatCode="0.0">
                  <c:v>4.8</c:v>
                </c:pt>
                <c:pt idx="5">
                  <c:v>5.5</c:v>
                </c:pt>
                <c:pt idx="6">
                  <c:v>6.3</c:v>
                </c:pt>
                <c:pt idx="7">
                  <c:v>7.4</c:v>
                </c:pt>
                <c:pt idx="8" formatCode="0.0">
                  <c:v>7.9</c:v>
                </c:pt>
                <c:pt idx="9" formatCode="0.0">
                  <c:v>8.8000000000000007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BA2-49E5-BD06-73F47F4158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7783775"/>
        <c:axId val="657782111"/>
      </c:lineChart>
      <c:catAx>
        <c:axId val="657772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57752991"/>
        <c:crosses val="autoZero"/>
        <c:auto val="1"/>
        <c:lblAlgn val="ctr"/>
        <c:lblOffset val="100"/>
        <c:noMultiLvlLbl val="0"/>
      </c:catAx>
      <c:valAx>
        <c:axId val="657752991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57772543"/>
        <c:crosses val="autoZero"/>
        <c:crossBetween val="between"/>
        <c:majorUnit val="100"/>
      </c:valAx>
      <c:valAx>
        <c:axId val="657782111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57783775"/>
        <c:crosses val="max"/>
        <c:crossBetween val="between"/>
        <c:majorUnit val="2"/>
      </c:valAx>
      <c:catAx>
        <c:axId val="65778377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5778211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K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'[динамика по путям за  2014-2023гг.xls]Лист1'!$C$50</c:f>
              <c:strCache>
                <c:ptCount val="1"/>
                <c:pt idx="0">
                  <c:v>вертикальный (абс)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629657838237507E-3"/>
                  <c:y val="5.71396177314581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B65-4E75-BDEC-7BED5B075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2014-2023гг.xls]Лист1'!$D$49:$M$49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2014-2023гг.xls]Лист1'!$D$50:$M$50</c:f>
              <c:numCache>
                <c:formatCode>General</c:formatCode>
                <c:ptCount val="10"/>
                <c:pt idx="0">
                  <c:v>21</c:v>
                </c:pt>
                <c:pt idx="1">
                  <c:v>24</c:v>
                </c:pt>
                <c:pt idx="2">
                  <c:v>22</c:v>
                </c:pt>
                <c:pt idx="3">
                  <c:v>32</c:v>
                </c:pt>
                <c:pt idx="4">
                  <c:v>24</c:v>
                </c:pt>
                <c:pt idx="5">
                  <c:v>25</c:v>
                </c:pt>
                <c:pt idx="6">
                  <c:v>20</c:v>
                </c:pt>
                <c:pt idx="7">
                  <c:v>29</c:v>
                </c:pt>
                <c:pt idx="8">
                  <c:v>22</c:v>
                </c:pt>
                <c:pt idx="9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65-4E75-BDEC-7BED5B075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"/>
        <c:axId val="657755903"/>
        <c:axId val="657766303"/>
      </c:barChart>
      <c:lineChart>
        <c:grouping val="standard"/>
        <c:varyColors val="0"/>
        <c:ser>
          <c:idx val="1"/>
          <c:order val="1"/>
          <c:tx>
            <c:strRef>
              <c:f>'[динамика по путям за  2014-2023гг.xls]Лист1'!$C$51</c:f>
              <c:strCache>
                <c:ptCount val="1"/>
                <c:pt idx="0">
                  <c:v>вертикальный (уд. вес)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1585168661676432E-2"/>
                  <c:y val="-8.6293870403747641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rgbClr val="C00000"/>
                        </a:solidFill>
                      </a:rPr>
                      <a:t>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B65-4E75-BDEC-7BED5B075D2C}"/>
                </c:ext>
              </c:extLst>
            </c:dLbl>
            <c:dLbl>
              <c:idx val="9"/>
              <c:layout>
                <c:manualLayout>
                  <c:x val="-3.5314828919118754E-3"/>
                  <c:y val="1.142792354629163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B65-4E75-BDEC-7BED5B075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2014-2023гг.xls]Лист1'!$D$49:$M$49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2014-2023гг.xls]Лист1'!$D$51:$M$51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0.8</c:v>
                </c:pt>
                <c:pt idx="3">
                  <c:v>1.1000000000000001</c:v>
                </c:pt>
                <c:pt idx="4" formatCode="0.0">
                  <c:v>0.8</c:v>
                </c:pt>
                <c:pt idx="5">
                  <c:v>0.7</c:v>
                </c:pt>
                <c:pt idx="6">
                  <c:v>0.6</c:v>
                </c:pt>
                <c:pt idx="7">
                  <c:v>0.8</c:v>
                </c:pt>
                <c:pt idx="8" formatCode="0.0">
                  <c:v>0.6</c:v>
                </c:pt>
                <c:pt idx="9" formatCode="0.0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B65-4E75-BDEC-7BED5B075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2697007"/>
        <c:axId val="662695759"/>
      </c:lineChart>
      <c:catAx>
        <c:axId val="657755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57766303"/>
        <c:crosses val="autoZero"/>
        <c:auto val="1"/>
        <c:lblAlgn val="ctr"/>
        <c:lblOffset val="100"/>
        <c:noMultiLvlLbl val="0"/>
      </c:catAx>
      <c:valAx>
        <c:axId val="657766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57755903"/>
        <c:crosses val="autoZero"/>
        <c:crossBetween val="between"/>
        <c:majorUnit val="10"/>
      </c:valAx>
      <c:valAx>
        <c:axId val="662695759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662697007"/>
        <c:crosses val="max"/>
        <c:crossBetween val="between"/>
        <c:majorUnit val="0.2"/>
      </c:valAx>
      <c:catAx>
        <c:axId val="6626970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6269575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K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'[динамика по путям за  2014-2023гг.xls]Лист1'!$D$4</c:f>
              <c:strCache>
                <c:ptCount val="1"/>
                <c:pt idx="0">
                  <c:v>гетеро (абс)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2014-2023гг.xls]Лист1'!$E$3:$N$3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2014-2023гг.xls]Лист1'!$E$4:$N$4</c:f>
              <c:numCache>
                <c:formatCode>General</c:formatCode>
                <c:ptCount val="10"/>
                <c:pt idx="0">
                  <c:v>1321</c:v>
                </c:pt>
                <c:pt idx="1">
                  <c:v>1343</c:v>
                </c:pt>
                <c:pt idx="2">
                  <c:v>1594</c:v>
                </c:pt>
                <c:pt idx="3">
                  <c:v>1772</c:v>
                </c:pt>
                <c:pt idx="4">
                  <c:v>1973</c:v>
                </c:pt>
                <c:pt idx="5">
                  <c:v>2013</c:v>
                </c:pt>
                <c:pt idx="6">
                  <c:v>1911</c:v>
                </c:pt>
                <c:pt idx="7">
                  <c:v>2189</c:v>
                </c:pt>
                <c:pt idx="8">
                  <c:v>2590</c:v>
                </c:pt>
                <c:pt idx="9">
                  <c:v>2664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FE-4496-9FFA-419DFC8F1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576028927"/>
        <c:axId val="576031839"/>
      </c:barChart>
      <c:lineChart>
        <c:grouping val="standard"/>
        <c:varyColors val="0"/>
        <c:ser>
          <c:idx val="1"/>
          <c:order val="1"/>
          <c:tx>
            <c:strRef>
              <c:f>'[динамика по путям за  2014-2023гг.xls]Лист1'!$D$5</c:f>
              <c:strCache>
                <c:ptCount val="1"/>
                <c:pt idx="0">
                  <c:v>гетеро (уд. вес)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2780748663101616E-2"/>
                  <c:y val="-4.1666666666666664E-2"/>
                </c:manualLayout>
              </c:layout>
              <c:tx>
                <c:rich>
                  <a:bodyPr/>
                  <a:lstStyle/>
                  <a:p>
                    <a:fld id="{64C091CE-ED98-445A-A335-10283F043405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9FE-4496-9FFA-419DFC8F1CAD}"/>
                </c:ext>
              </c:extLst>
            </c:dLbl>
            <c:dLbl>
              <c:idx val="9"/>
              <c:layout>
                <c:manualLayout>
                  <c:x val="-4.4003854090842551E-2"/>
                  <c:y val="1.3837251406151658E-2"/>
                </c:manualLayout>
              </c:layout>
              <c:tx>
                <c:rich>
                  <a:bodyPr/>
                  <a:lstStyle/>
                  <a:p>
                    <a:fld id="{71DDA565-4193-4F72-B75D-5F6D7FABA66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9FE-4496-9FFA-419DFC8F1CAD}"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'[динамика по путям за  2014-2023гг.xls]Лист1'!$E$3:$N$3</c:f>
              <c:strCache>
                <c:ptCount val="10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  <c:pt idx="4">
                  <c:v>2018г.</c:v>
                </c:pt>
                <c:pt idx="5">
                  <c:v>2019г.</c:v>
                </c:pt>
                <c:pt idx="6">
                  <c:v>2020г.</c:v>
                </c:pt>
                <c:pt idx="7">
                  <c:v>2021г.</c:v>
                </c:pt>
                <c:pt idx="8">
                  <c:v>2022г.</c:v>
                </c:pt>
                <c:pt idx="9">
                  <c:v>2023г.</c:v>
                </c:pt>
              </c:strCache>
            </c:strRef>
          </c:cat>
          <c:val>
            <c:numRef>
              <c:f>'[динамика по путям за  2014-2023гг.xls]Лист1'!$E$5:$N$5</c:f>
              <c:numCache>
                <c:formatCode>General</c:formatCode>
                <c:ptCount val="10"/>
                <c:pt idx="0">
                  <c:v>59.8</c:v>
                </c:pt>
                <c:pt idx="1">
                  <c:v>57.7</c:v>
                </c:pt>
                <c:pt idx="2">
                  <c:v>58.5</c:v>
                </c:pt>
                <c:pt idx="3">
                  <c:v>62</c:v>
                </c:pt>
                <c:pt idx="4">
                  <c:v>63.6</c:v>
                </c:pt>
                <c:pt idx="5">
                  <c:v>57.2</c:v>
                </c:pt>
                <c:pt idx="6">
                  <c:v>57.2</c:v>
                </c:pt>
                <c:pt idx="7">
                  <c:v>62.9</c:v>
                </c:pt>
                <c:pt idx="8" formatCode="0.0">
                  <c:v>66.8</c:v>
                </c:pt>
                <c:pt idx="9">
                  <c:v>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9FE-4496-9FFA-419DFC8F1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60156095"/>
        <c:axId val="760155679"/>
      </c:lineChart>
      <c:catAx>
        <c:axId val="576028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576031839"/>
        <c:crosses val="autoZero"/>
        <c:auto val="1"/>
        <c:lblAlgn val="ctr"/>
        <c:lblOffset val="100"/>
        <c:noMultiLvlLbl val="0"/>
      </c:catAx>
      <c:valAx>
        <c:axId val="576031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576028927"/>
        <c:crosses val="autoZero"/>
        <c:crossBetween val="between"/>
      </c:valAx>
      <c:valAx>
        <c:axId val="760155679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760156095"/>
        <c:crosses val="max"/>
        <c:crossBetween val="between"/>
      </c:valAx>
      <c:catAx>
        <c:axId val="76015609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01556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K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Cascade'!$A$38:$A$40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Cascade'!$B$38:$B$40</c:f>
              <c:numCache>
                <c:formatCode>0%</c:formatCode>
                <c:ptCount val="3"/>
                <c:pt idx="0">
                  <c:v>0.82</c:v>
                </c:pt>
                <c:pt idx="1">
                  <c:v>0.89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78-47EC-9EB4-3E9AEAA5F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27"/>
        <c:axId val="1333134127"/>
        <c:axId val="1333137007"/>
      </c:barChart>
      <c:catAx>
        <c:axId val="1333134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333137007"/>
        <c:crosses val="autoZero"/>
        <c:auto val="1"/>
        <c:lblAlgn val="ctr"/>
        <c:lblOffset val="100"/>
        <c:noMultiLvlLbl val="0"/>
      </c:catAx>
      <c:valAx>
        <c:axId val="1333137007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33134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'Treatment Cascade'!$A$65</c:f>
              <c:strCache>
                <c:ptCount val="1"/>
                <c:pt idx="0">
                  <c:v>мужчины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Cascade'!$B$64:$D$64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Cascade'!$B$65:$D$65</c:f>
              <c:numCache>
                <c:formatCode>0%</c:formatCode>
                <c:ptCount val="3"/>
                <c:pt idx="0">
                  <c:v>0.77</c:v>
                </c:pt>
                <c:pt idx="1">
                  <c:v>0.88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3C-42D1-9D85-A5069C42EE46}"/>
            </c:ext>
          </c:extLst>
        </c:ser>
        <c:ser>
          <c:idx val="1"/>
          <c:order val="1"/>
          <c:tx>
            <c:strRef>
              <c:f>'Treatment Cascade'!$A$66</c:f>
              <c:strCache>
                <c:ptCount val="1"/>
                <c:pt idx="0">
                  <c:v>женщины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Cascade'!$B$64:$D$64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Cascade'!$B$66:$D$66</c:f>
              <c:numCache>
                <c:formatCode>0%</c:formatCode>
                <c:ptCount val="3"/>
                <c:pt idx="0">
                  <c:v>0.95</c:v>
                </c:pt>
                <c:pt idx="1">
                  <c:v>0.91</c:v>
                </c:pt>
                <c:pt idx="2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3C-42D1-9D85-A5069C42EE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7"/>
        <c:axId val="1151204624"/>
        <c:axId val="1151206544"/>
      </c:barChart>
      <c:catAx>
        <c:axId val="115120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151206544"/>
        <c:crosses val="autoZero"/>
        <c:auto val="1"/>
        <c:lblAlgn val="ctr"/>
        <c:lblOffset val="100"/>
        <c:noMultiLvlLbl val="0"/>
      </c:catAx>
      <c:valAx>
        <c:axId val="11512065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15120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'Treatment Cascade'!$A$73</c:f>
              <c:strCache>
                <c:ptCount val="1"/>
                <c:pt idx="0">
                  <c:v>&lt;15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Cascade'!$B$72:$D$72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Cascade'!$B$73:$D$73</c:f>
              <c:numCache>
                <c:formatCode>0%</c:formatCode>
                <c:ptCount val="3"/>
                <c:pt idx="0">
                  <c:v>0.51</c:v>
                </c:pt>
                <c:pt idx="1">
                  <c:v>0.97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5C-4589-A562-ACA446EB4C7B}"/>
            </c:ext>
          </c:extLst>
        </c:ser>
        <c:ser>
          <c:idx val="1"/>
          <c:order val="1"/>
          <c:tx>
            <c:strRef>
              <c:f>'Treatment Cascade'!$A$74</c:f>
              <c:strCache>
                <c:ptCount val="1"/>
                <c:pt idx="0">
                  <c:v>≥15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'Treatment Cascade'!$B$72:$D$72</c:f>
              <c:strCache>
                <c:ptCount val="3"/>
                <c:pt idx="0">
                  <c:v>Знают статус</c:v>
                </c:pt>
                <c:pt idx="1">
                  <c:v>на АРТ</c:v>
                </c:pt>
                <c:pt idx="2">
                  <c:v>с вирусологической супрессией</c:v>
                </c:pt>
              </c:strCache>
            </c:strRef>
          </c:cat>
          <c:val>
            <c:numRef>
              <c:f>'Treatment Cascade'!$B$74:$D$74</c:f>
              <c:numCache>
                <c:formatCode>0%</c:formatCode>
                <c:ptCount val="3"/>
                <c:pt idx="0">
                  <c:v>0.81</c:v>
                </c:pt>
                <c:pt idx="1">
                  <c:v>0.89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5C-4589-A562-ACA446EB4C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27"/>
        <c:axId val="1151204624"/>
        <c:axId val="1151206544"/>
      </c:barChart>
      <c:catAx>
        <c:axId val="115120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151206544"/>
        <c:crosses val="autoZero"/>
        <c:auto val="1"/>
        <c:lblAlgn val="ctr"/>
        <c:lblOffset val="100"/>
        <c:noMultiLvlLbl val="0"/>
      </c:catAx>
      <c:valAx>
        <c:axId val="11512065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15120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5708AD-F16C-4F30-9C68-DDA7240EEFA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CC6801-12F4-462F-B7EC-44021D999BB1}">
      <dgm:prSet phldrT="[Текст]" custT="1"/>
      <dgm:spPr>
        <a:solidFill>
          <a:schemeClr val="accent1"/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17679A-1CB0-4C76-A72D-87A951B31B6E}" type="parTrans" cxnId="{D3244325-F123-4EE5-8080-EC48219D125A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0B35C1-9812-40AB-BFE5-B51C472DC9F3}" type="sibTrans" cxnId="{D3244325-F123-4EE5-8080-EC48219D125A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ACD83A-C637-4240-97A7-FA41F05C376A}" type="pres">
      <dgm:prSet presAssocID="{A85708AD-F16C-4F30-9C68-DDA7240EEFA3}" presName="Name0" presStyleCnt="0">
        <dgm:presLayoutVars>
          <dgm:chMax val="7"/>
          <dgm:chPref val="7"/>
          <dgm:dir/>
        </dgm:presLayoutVars>
      </dgm:prSet>
      <dgm:spPr/>
    </dgm:pt>
    <dgm:pt modelId="{BDBC2B38-21DF-4215-A22F-10617074ADCE}" type="pres">
      <dgm:prSet presAssocID="{A85708AD-F16C-4F30-9C68-DDA7240EEFA3}" presName="Name1" presStyleCnt="0"/>
      <dgm:spPr/>
    </dgm:pt>
    <dgm:pt modelId="{56C16DF8-49A6-4400-82AA-5173BC7B7001}" type="pres">
      <dgm:prSet presAssocID="{A85708AD-F16C-4F30-9C68-DDA7240EEFA3}" presName="cycle" presStyleCnt="0"/>
      <dgm:spPr/>
    </dgm:pt>
    <dgm:pt modelId="{FB6C9880-4D07-4FA0-99E6-5BBD6FBBC5E5}" type="pres">
      <dgm:prSet presAssocID="{A85708AD-F16C-4F30-9C68-DDA7240EEFA3}" presName="srcNode" presStyleLbl="node1" presStyleIdx="0" presStyleCnt="1"/>
      <dgm:spPr/>
    </dgm:pt>
    <dgm:pt modelId="{9364985A-7DAB-4361-BB42-2AE42282F825}" type="pres">
      <dgm:prSet presAssocID="{A85708AD-F16C-4F30-9C68-DDA7240EEFA3}" presName="conn" presStyleLbl="parChTrans1D2" presStyleIdx="0" presStyleCnt="1"/>
      <dgm:spPr/>
    </dgm:pt>
    <dgm:pt modelId="{22E241AE-E661-4178-9576-31C09EED9A10}" type="pres">
      <dgm:prSet presAssocID="{A85708AD-F16C-4F30-9C68-DDA7240EEFA3}" presName="extraNode" presStyleLbl="node1" presStyleIdx="0" presStyleCnt="1"/>
      <dgm:spPr/>
    </dgm:pt>
    <dgm:pt modelId="{E56187A4-B274-4274-80DD-0163CCC069D3}" type="pres">
      <dgm:prSet presAssocID="{A85708AD-F16C-4F30-9C68-DDA7240EEFA3}" presName="dstNode" presStyleLbl="node1" presStyleIdx="0" presStyleCnt="1"/>
      <dgm:spPr/>
    </dgm:pt>
    <dgm:pt modelId="{C7CD7479-B8B7-47FA-982A-5116752D89B5}" type="pres">
      <dgm:prSet presAssocID="{26CC6801-12F4-462F-B7EC-44021D999BB1}" presName="text_1" presStyleLbl="node1" presStyleIdx="0" presStyleCnt="1" custScaleY="67672" custLinFactNeighborX="5380" custLinFactNeighborY="-23797">
        <dgm:presLayoutVars>
          <dgm:bulletEnabled val="1"/>
        </dgm:presLayoutVars>
      </dgm:prSet>
      <dgm:spPr/>
    </dgm:pt>
    <dgm:pt modelId="{170036CE-171E-40FB-8E0D-734B94D11F52}" type="pres">
      <dgm:prSet presAssocID="{26CC6801-12F4-462F-B7EC-44021D999BB1}" presName="accent_1" presStyleCnt="0"/>
      <dgm:spPr/>
    </dgm:pt>
    <dgm:pt modelId="{CFACE212-3149-4CA2-B57D-5E88606F3685}" type="pres">
      <dgm:prSet presAssocID="{26CC6801-12F4-462F-B7EC-44021D999BB1}" presName="accentRepeatNode" presStyleLbl="solidFgAcc1" presStyleIdx="0" presStyleCnt="1" custScaleX="65442" custScaleY="62334" custLinFactNeighborX="-31538" custLinFactNeighborY="-17908"/>
      <dgm:spPr/>
    </dgm:pt>
  </dgm:ptLst>
  <dgm:cxnLst>
    <dgm:cxn modelId="{FA57E415-7F23-46EE-A1AF-C69665524B44}" type="presOf" srcId="{A85708AD-F16C-4F30-9C68-DDA7240EEFA3}" destId="{A7ACD83A-C637-4240-97A7-FA41F05C376A}" srcOrd="0" destOrd="0" presId="urn:microsoft.com/office/officeart/2008/layout/VerticalCurvedList"/>
    <dgm:cxn modelId="{D3244325-F123-4EE5-8080-EC48219D125A}" srcId="{A85708AD-F16C-4F30-9C68-DDA7240EEFA3}" destId="{26CC6801-12F4-462F-B7EC-44021D999BB1}" srcOrd="0" destOrd="0" parTransId="{8117679A-1CB0-4C76-A72D-87A951B31B6E}" sibTransId="{990B35C1-9812-40AB-BFE5-B51C472DC9F3}"/>
    <dgm:cxn modelId="{2F180063-09E7-4759-8E84-8CEA7D02C77E}" type="presOf" srcId="{26CC6801-12F4-462F-B7EC-44021D999BB1}" destId="{C7CD7479-B8B7-47FA-982A-5116752D89B5}" srcOrd="0" destOrd="0" presId="urn:microsoft.com/office/officeart/2008/layout/VerticalCurvedList"/>
    <dgm:cxn modelId="{21D7174E-F963-4C6E-B0BD-6562293219BA}" type="presOf" srcId="{990B35C1-9812-40AB-BFE5-B51C472DC9F3}" destId="{9364985A-7DAB-4361-BB42-2AE42282F825}" srcOrd="0" destOrd="0" presId="urn:microsoft.com/office/officeart/2008/layout/VerticalCurvedList"/>
    <dgm:cxn modelId="{82FD056E-B465-4160-A035-71B1B29DEAB9}" type="presParOf" srcId="{A7ACD83A-C637-4240-97A7-FA41F05C376A}" destId="{BDBC2B38-21DF-4215-A22F-10617074ADCE}" srcOrd="0" destOrd="0" presId="urn:microsoft.com/office/officeart/2008/layout/VerticalCurvedList"/>
    <dgm:cxn modelId="{010E3360-A33C-410B-8A23-A043A9A08D42}" type="presParOf" srcId="{BDBC2B38-21DF-4215-A22F-10617074ADCE}" destId="{56C16DF8-49A6-4400-82AA-5173BC7B7001}" srcOrd="0" destOrd="0" presId="urn:microsoft.com/office/officeart/2008/layout/VerticalCurvedList"/>
    <dgm:cxn modelId="{C76119D1-4541-44EF-865B-F42B59B42DB1}" type="presParOf" srcId="{56C16DF8-49A6-4400-82AA-5173BC7B7001}" destId="{FB6C9880-4D07-4FA0-99E6-5BBD6FBBC5E5}" srcOrd="0" destOrd="0" presId="urn:microsoft.com/office/officeart/2008/layout/VerticalCurvedList"/>
    <dgm:cxn modelId="{C1DD3FC4-BA26-4021-A89F-83C208312A7F}" type="presParOf" srcId="{56C16DF8-49A6-4400-82AA-5173BC7B7001}" destId="{9364985A-7DAB-4361-BB42-2AE42282F825}" srcOrd="1" destOrd="0" presId="urn:microsoft.com/office/officeart/2008/layout/VerticalCurvedList"/>
    <dgm:cxn modelId="{C392FA8A-4FD9-400F-8A11-3D505F4C9CA4}" type="presParOf" srcId="{56C16DF8-49A6-4400-82AA-5173BC7B7001}" destId="{22E241AE-E661-4178-9576-31C09EED9A10}" srcOrd="2" destOrd="0" presId="urn:microsoft.com/office/officeart/2008/layout/VerticalCurvedList"/>
    <dgm:cxn modelId="{215B3A78-B335-466B-908E-6EC58F4AC237}" type="presParOf" srcId="{56C16DF8-49A6-4400-82AA-5173BC7B7001}" destId="{E56187A4-B274-4274-80DD-0163CCC069D3}" srcOrd="3" destOrd="0" presId="urn:microsoft.com/office/officeart/2008/layout/VerticalCurvedList"/>
    <dgm:cxn modelId="{61A1C2DB-8F8C-4A2D-8AEA-AE07F16914AA}" type="presParOf" srcId="{BDBC2B38-21DF-4215-A22F-10617074ADCE}" destId="{C7CD7479-B8B7-47FA-982A-5116752D89B5}" srcOrd="1" destOrd="0" presId="urn:microsoft.com/office/officeart/2008/layout/VerticalCurvedList"/>
    <dgm:cxn modelId="{51F0975E-7D2B-4192-AC51-1F7B53A3B360}" type="presParOf" srcId="{BDBC2B38-21DF-4215-A22F-10617074ADCE}" destId="{170036CE-171E-40FB-8E0D-734B94D11F52}" srcOrd="2" destOrd="0" presId="urn:microsoft.com/office/officeart/2008/layout/VerticalCurvedList"/>
    <dgm:cxn modelId="{1DCCF6ED-C2BC-4D83-8D85-901B40683BFE}" type="presParOf" srcId="{170036CE-171E-40FB-8E0D-734B94D11F52}" destId="{CFACE212-3149-4CA2-B57D-5E88606F368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64985A-7DAB-4361-BB42-2AE42282F825}">
      <dsp:nvSpPr>
        <dsp:cNvPr id="0" name=""/>
        <dsp:cNvSpPr/>
      </dsp:nvSpPr>
      <dsp:spPr>
        <a:xfrm>
          <a:off x="-2945821" y="-469831"/>
          <a:ext cx="3639848" cy="3639848"/>
        </a:xfrm>
        <a:prstGeom prst="blockArc">
          <a:avLst>
            <a:gd name="adj1" fmla="val 18900000"/>
            <a:gd name="adj2" fmla="val 2700000"/>
            <a:gd name="adj3" fmla="val 59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CD7479-B8B7-47FA-982A-5116752D89B5}">
      <dsp:nvSpPr>
        <dsp:cNvPr id="0" name=""/>
        <dsp:cNvSpPr/>
      </dsp:nvSpPr>
      <dsp:spPr>
        <a:xfrm>
          <a:off x="808676" y="604389"/>
          <a:ext cx="4611179" cy="875595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1636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08676" y="604389"/>
        <a:ext cx="4611179" cy="875595"/>
      </dsp:txXfrm>
    </dsp:sp>
    <dsp:sp modelId="{CFACE212-3149-4CA2-B57D-5E88606F3685}">
      <dsp:nvSpPr>
        <dsp:cNvPr id="0" name=""/>
        <dsp:cNvSpPr/>
      </dsp:nvSpPr>
      <dsp:spPr>
        <a:xfrm>
          <a:off x="0" y="556376"/>
          <a:ext cx="1058427" cy="10081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0.86359</cdr:x>
      <cdr:y>0.81764</cdr:y>
    </cdr:from>
    <cdr:to>
      <cdr:x>0.87759</cdr:x>
      <cdr:y>0.89281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42021" y="881275"/>
          <a:ext cx="86628" cy="81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8FCFB-BEE8-43D2-9708-523DEB0F5697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3D9E2-65F3-4F6B-89BC-CA46445B76D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46991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Google Shape;54;p1:notes">
            <a:extLst>
              <a:ext uri="{FF2B5EF4-FFF2-40B4-BE49-F238E27FC236}">
                <a16:creationId xmlns:a16="http://schemas.microsoft.com/office/drawing/2014/main" id="{3E90B4B6-8E75-B42E-5A4F-7CBFF52E0DD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x-none" altLang="x-none" sz="1200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099" name="Google Shape;55;p1:notes">
            <a:extLst>
              <a:ext uri="{FF2B5EF4-FFF2-40B4-BE49-F238E27FC236}">
                <a16:creationId xmlns:a16="http://schemas.microsoft.com/office/drawing/2014/main" id="{4459D4A1-2C01-3E52-E6CC-D98652F30C9C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0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 lang="ru-RU"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0267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9550" y="804863"/>
            <a:ext cx="7154863" cy="40259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98D01AF6-B170-47AC-9AAC-7D07AA9C9D56}" type="slidenum">
              <a:rPr lang="ru-RU" altLang="ru-RU" smtClean="0">
                <a:solidFill>
                  <a:prstClr val="black"/>
                </a:solidFill>
                <a:latin typeface="Garamond" pitchFamily="18" charset="0"/>
              </a:rPr>
              <a:pPr/>
              <a:t>12</a:t>
            </a:fld>
            <a:endParaRPr lang="ru-RU" altLang="ru-RU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E3D9E2-65F3-4F6B-89BC-CA46445B76D9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4463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9550" y="804863"/>
            <a:ext cx="7154863" cy="4025900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z="1200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54854" indent="-29033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61313" indent="-232262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25839" indent="-232262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90364" indent="-232262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54890" indent="-2322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3019415" indent="-2322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83941" indent="-2322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948467" indent="-2322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8325ED-ADF5-4DDE-BA67-908AAD3F75E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4029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Google Shape;221;p6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0483" name="Google Shape;222;p6:notes"/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SzPts val="1400"/>
            </a:pPr>
            <a:endParaRPr lang="ru-RU" altLang="ru-RU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484" name="Google Shape;223;p6:notes"/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38418" indent="-284007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36028" indent="-227206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590439" indent="-227206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44850" indent="-227206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499261" indent="-227206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53672" indent="-227206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08083" indent="-227206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62494" indent="-227206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defTabSz="908822">
              <a:defRPr/>
            </a:pPr>
            <a:fld id="{1CE2F0FF-3752-48A6-A40E-D7B73C8A6CCC}" type="slidenum">
              <a:rPr lang="ru-RU" altLang="ru-RU"/>
              <a:pPr defTabSz="908822"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6208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281294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E3D9E2-65F3-4F6B-89BC-CA46445B76D9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0317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Неправительственные организации, работающие в сфере профилактики ВИЧ-инфекции, выполняют ключевую социальную функцию, взаимодействуя напрямую с теми, кто находится в зоне риска. Их работа через аутричей наиболее эффективна, так как именно они могут проникнуть в скрытые, менее доступные слои ключевых групп населения, достигая тех, кого сложнее достичь традиционными методами; автономный характер позволяет быстрее реагировать; могут выступать в качестве моста между сообществом и национальным уровнем.</a:t>
            </a:r>
          </a:p>
          <a:p>
            <a:r>
              <a:rPr lang="ru-RU" dirty="0"/>
              <a:t>На 15 мая 2024 года государственный социальный заказ выделен в 10 регионах из 20  (9 НПО, в 3-х регионах: Абайская, Актюбинская, Жетысу - на стадии тендера). В сравнении с 2023 годом (15 НПО в 10 регионах) финансирование увеличилось на 58% со 150,6 </a:t>
            </a:r>
            <a:r>
              <a:rPr lang="ru-RU" dirty="0" err="1"/>
              <a:t>млн.т</a:t>
            </a:r>
            <a:r>
              <a:rPr lang="ru-RU" dirty="0"/>
              <a:t>. до 259,1, практически в 1,7 раза. Выделено 62% от необходимого финансирования заявок из 20 регионов (Жамбыл подавал  без суммы финансирования, освоено 18% из выделенного на 13 мая 2024г.</a:t>
            </a:r>
          </a:p>
          <a:p>
            <a:r>
              <a:rPr lang="ru-RU" dirty="0"/>
              <a:t>Однако, у местных исполнительных органов 10 областей, (Акмолинская, Алматинская, Жамбылская, ЗКО, Кызылординская, Мангистауская, Павлодарская, СКО, Туркестанская, Улытау) отсутствует практика выделения ГСЗ для НПО, предоставляющих услуги по ВИЧ-инфекции для КГН. Все это снижает потенциал НПО и их развитие. Отчасти это происходит из-за недооценки важности данных вопросов на местах, имеющихся барьеров в виде стигмы и дискриминации по отношению к людям, живущим с ВИЧ и ключевых групп. </a:t>
            </a:r>
          </a:p>
          <a:p>
            <a:r>
              <a:rPr lang="ru-RU" dirty="0"/>
              <a:t>Между тем в целях  повышения солидарной ответственности местных исполнительных органов за охрану здоровья населения  подпунктом 32) пункта 2 статьи 12 Кодекса РК от 7 июля 2020 года «О здоровье народа и системе здравоохранения» предусмотрена компетенция местных исполнительных органов «осуществлять деятельность по формированию, реализации, мониторингу реализации и оценке государственного социального заказа в области охраны здоровья граждан для неправительственных организаций, в том числе для ключевых групп населения».</a:t>
            </a:r>
          </a:p>
          <a:p>
            <a:r>
              <a:rPr lang="ru-RU" dirty="0"/>
              <a:t>Необходимо обратить внимание, что проекты ГСЗ, выделяемые для КГН и людей, живущих с ВИЧ имеют краткосрочный характер (год и менее года), что не позволяет достичь определенного социального эффекта по итогам реализации проекта.</a:t>
            </a:r>
          </a:p>
          <a:p>
            <a:r>
              <a:rPr lang="ru-RU" dirty="0"/>
              <a:t>Учитывая, социальную значимость проектов ГСЗ для КГН и ЛЖВ в целях достижения качественных индикаторов, для устойчивого успеха необходимо выделение финансирования на долгосрочные 3-годичные проекты ГСЗ для КГН и ЛЖВ, в целях обеспечения солидарной ответственности местных исполнительных органов за охрану здоровья населения.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60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C6ED72-620A-4290-9DB2-202F90D4740B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0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730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1F58F-357D-4949-8105-D94F2A01FD4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707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B24DDE-DC89-4769-AAFD-C2D2AD7BA63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178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3B6529-AD04-BE9D-0EDA-A4DC777609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965227-FA69-31FA-45F5-238F3FCEE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206CEF-D74C-3FEA-60F2-F13F7ADC0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CF285E-7242-FC06-4389-3FB0B8E0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720DE1-843A-6FD4-FB71-88258C29E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0522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9514B-B301-B35A-72FD-B7302C0CF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2F7CA3-466C-29DF-132D-896C8E612E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BBBE1B-5996-81ED-91C5-C34DB99B9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97D631-1BF2-D3B8-D3BD-CB4D7D987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74414B-0093-D7D6-4B81-7847479B9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03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465FEBF-5AE7-8353-AB21-FE3268E0B5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53D4DF-88DC-57B0-0512-B583D981B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C2DF60-EF90-D825-7BD8-E77CA9FA6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539AE1-FC6F-CF0E-833A-DCABB8355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C0F58B-D3D4-97D0-2D5C-E66AC026D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97093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12">
            <a:extLst>
              <a:ext uri="{FF2B5EF4-FFF2-40B4-BE49-F238E27FC236}">
                <a16:creationId xmlns:a16="http://schemas.microsoft.com/office/drawing/2014/main" id="{F56EAB53-56F0-8B33-3ACD-3B4C64FD051C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3" name="Google Shape;13;p12">
            <a:extLst>
              <a:ext uri="{FF2B5EF4-FFF2-40B4-BE49-F238E27FC236}">
                <a16:creationId xmlns:a16="http://schemas.microsoft.com/office/drawing/2014/main" id="{58B00790-8F68-9C4B-C693-692C18594EC7}"/>
              </a:ext>
            </a:extLst>
          </p:cNvPr>
          <p:cNvSpPr txBox="1">
            <a:spLocks noGrp="1" noChangeArrowheads="1"/>
          </p:cNvSpPr>
          <p:nvPr>
            <p:ph type="dt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4" name="Google Shape;14;p12">
            <a:extLst>
              <a:ext uri="{FF2B5EF4-FFF2-40B4-BE49-F238E27FC236}">
                <a16:creationId xmlns:a16="http://schemas.microsoft.com/office/drawing/2014/main" id="{E1F75FCC-7379-C09B-1D03-B17494C029C5}"/>
              </a:ext>
            </a:extLst>
          </p:cNvPr>
          <p:cNvSpPr txBox="1">
            <a:spLocks noGrp="1" noChangeArrowheads="1"/>
          </p:cNvSpPr>
          <p:nvPr>
            <p:ph type="sldNum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AB67FE-F4C3-45B0-9C16-3B726E7A271D}" type="slidenum">
              <a:rPr lang="ru-RU" altLang="x-none"/>
              <a:pPr/>
              <a:t>‹#›</a:t>
            </a:fld>
            <a:endParaRPr lang="x-none" altLang="x-none"/>
          </a:p>
        </p:txBody>
      </p:sp>
    </p:spTree>
    <p:extLst>
      <p:ext uri="{BB962C8B-B14F-4D97-AF65-F5344CB8AC3E}">
        <p14:creationId xmlns:p14="http://schemas.microsoft.com/office/powerpoint/2010/main" val="3647555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3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115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47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192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63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5626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31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DCC56-36F9-4286-1DFE-D0F4BC8C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8047D6-45B2-F83C-A50D-9651F280A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E692E7-D56B-AEC4-B35A-59A7E159C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76097A-82D9-1DBB-FDBC-D62D9B485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DBB26D-26EF-0ED7-643B-45DE748A6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84846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62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855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02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675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3" name="Google Shape;33;p16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4" name="Google Shape;34;p16"/>
          <p:cNvSpPr txBox="1">
            <a:spLocks noGrp="1"/>
          </p:cNvSpPr>
          <p:nvPr>
            <p:ph type="sldNum" idx="12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924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5F346-23CD-80AF-E429-A2DB73D30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AD6B99-0791-B19C-D39C-888E206CA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45D8C8-55AB-9E3B-CE0A-1C54A9571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B91278-931D-65C2-2990-97BF6FC40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88D191-5790-1AC7-4A4A-90D10B00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4340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4E4F70-979E-F75D-297C-7DD76BB1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6E07B9-544C-2245-8B69-E780622DB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5819FB-22F1-85CA-74C0-E20CFF9B2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01AC5C-FBF3-F615-AA9A-B127734E2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7C244E-A578-6768-DBA8-6568118C8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AABD13-58AC-E16A-B5EA-74B3376E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4441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2C76A-1DD7-816E-E2D1-C120C3A04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BC1534-48C1-ABBA-29FF-E96BE9EF7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245C45-7E7A-CD2F-71E0-6BBF23010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05A9E36-7812-D822-F9FB-8C21AA5230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97A9145-6F96-0239-9050-3BA20B97A1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0C96BF-C31C-FC1A-C0BC-CC663C45A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99A072E-F4DE-A57C-E4CD-279A5CF0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79A6B0-EAA6-0A33-D5F0-5F9A46F5E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45060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A744B-B3D4-97F4-9A52-81C101440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E0F74F4-13D7-D273-4487-38965EF87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C2B1AE8-B21C-BE7F-01C0-0847231E2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090D102-83F5-1C56-CA02-DC47FC73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40707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19E4D80-5214-18BA-9A1C-7A08D459E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ABF2E5-881B-E558-EEB5-E425F5504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18EFA4-AA3E-3B42-3728-D7EDCCC82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711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407AE9-705E-A4DC-B9F8-4DB764D3B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ECDEBD-0D27-90C5-BC7F-4F2A77428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E9C9FF-3050-1764-C82F-48713B7EA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BA834C-444B-5FE6-03B1-860BCDB0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0F5038-459E-053D-975E-3B801CDC3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93F374-9CDD-9531-9F68-4AE433084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93800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0331B-4524-97D5-B479-5A290F345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F16083-5007-AEFA-444E-C0DF0D4A8E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F6B567-0FB2-5F1D-E896-D2B4CF7B08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634811-3EF6-561E-538D-7EA671E5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D0007D-4A50-1743-FFDB-64E465910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E5D1F8-E225-6AB0-C6FF-077B926D6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540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283BC-49C8-D2D2-9689-22CBECA86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F3D6D8-781B-4438-78B5-935FF7DFA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5C431E-7D75-EAD5-58BB-95C3015556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AB362-13FE-42BF-9F96-CBFB23687FCA}" type="datetimeFigureOut">
              <a:rPr lang="x-none" smtClean="0"/>
              <a:t>25.11.2024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E1A9EA-97D4-B0C0-EF5B-379445887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445132-CF22-9777-469C-215F086508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BF0D4-632D-4177-89A5-3075C880315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21662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9ED0B-3FAB-494E-AD76-FE3E12EB810B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4CD71-207C-4B77-8F80-A404929FC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2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png"/><Relationship Id="rId15" Type="http://schemas.microsoft.com/office/2007/relationships/hdphoto" Target="../media/hdphoto8.wdp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Info@kncdiz.kz" TargetMode="External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18" Type="http://schemas.openxmlformats.org/officeDocument/2006/relationships/image" Target="../media/image23.png"/><Relationship Id="rId3" Type="http://schemas.microsoft.com/office/2007/relationships/hdphoto" Target="../media/hdphoto1.wdp"/><Relationship Id="rId21" Type="http://schemas.microsoft.com/office/2007/relationships/hdphoto" Target="../media/hdphoto7.wdp"/><Relationship Id="rId7" Type="http://schemas.openxmlformats.org/officeDocument/2006/relationships/image" Target="../media/image15.png"/><Relationship Id="rId12" Type="http://schemas.microsoft.com/office/2007/relationships/hdphoto" Target="../media/hdphoto4.wdp"/><Relationship Id="rId17" Type="http://schemas.openxmlformats.org/officeDocument/2006/relationships/image" Target="../media/image22.png"/><Relationship Id="rId2" Type="http://schemas.openxmlformats.org/officeDocument/2006/relationships/image" Target="../media/image12.png"/><Relationship Id="rId16" Type="http://schemas.microsoft.com/office/2007/relationships/hdphoto" Target="../media/hdphoto5.wdp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microsoft.com/office/2007/relationships/hdphoto" Target="../media/hdphoto2.wdp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19" Type="http://schemas.microsoft.com/office/2007/relationships/hdphoto" Target="../media/hdphoto6.wdp"/><Relationship Id="rId4" Type="http://schemas.openxmlformats.org/officeDocument/2006/relationships/image" Target="../media/image13.png"/><Relationship Id="rId9" Type="http://schemas.microsoft.com/office/2007/relationships/hdphoto" Target="../media/hdphoto3.wdp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chart" Target="../charts/chart2.xml"/><Relationship Id="rId5" Type="http://schemas.openxmlformats.org/officeDocument/2006/relationships/image" Target="../media/image27.png"/><Relationship Id="rId10" Type="http://schemas.openxmlformats.org/officeDocument/2006/relationships/chart" Target="../charts/chart1.xml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Google Shape;57;p1">
            <a:extLst>
              <a:ext uri="{FF2B5EF4-FFF2-40B4-BE49-F238E27FC236}">
                <a16:creationId xmlns:a16="http://schemas.microsoft.com/office/drawing/2014/main" id="{8814CBC3-1580-48FC-53CB-E0E7B949A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2215896"/>
            <a:ext cx="10393362" cy="13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89525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x-none" sz="4000" b="1" dirty="0">
                <a:solidFill>
                  <a:srgbClr val="002060"/>
                </a:solidFill>
                <a:latin typeface="Arial Narrow" panose="020B0606020202030204" pitchFamily="34" charset="0"/>
              </a:rPr>
              <a:t>СИТУАЦИЯ ПО ВИЧ-ИНФЕКЦИИ </a:t>
            </a:r>
          </a:p>
          <a:p>
            <a:pPr algn="ctr" eaLnBrk="1" hangingPunct="1"/>
            <a:r>
              <a:rPr lang="ru-RU" altLang="x-none" sz="4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 РЕСПУБЛИКЕ КАЗАХСТАН</a:t>
            </a:r>
            <a:endParaRPr lang="x-none" altLang="x-none" sz="4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76" name="Google Shape;59;p1">
            <a:extLst>
              <a:ext uri="{FF2B5EF4-FFF2-40B4-BE49-F238E27FC236}">
                <a16:creationId xmlns:a16="http://schemas.microsoft.com/office/drawing/2014/main" id="{980308CB-BF3C-C716-F233-9F261AFA0B0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1113"/>
            <a:ext cx="303213" cy="682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Google Shape;61;p1">
            <a:extLst>
              <a:ext uri="{FF2B5EF4-FFF2-40B4-BE49-F238E27FC236}">
                <a16:creationId xmlns:a16="http://schemas.microsoft.com/office/drawing/2014/main" id="{32124915-0025-9FAA-B4B9-8B0D33637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455613"/>
            <a:ext cx="4033837" cy="112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indent="315913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indent="0" algn="ctr" eaLnBrk="1" hangingPunct="1"/>
            <a:r>
              <a:rPr lang="ru-RU" altLang="x-none" sz="1800" b="1" dirty="0">
                <a:solidFill>
                  <a:srgbClr val="1F4E79"/>
                </a:solidFill>
              </a:rPr>
              <a:t>ҚАЗАҚ ДЕРМАТОЛОГИЯ ЖӘНЕ ИНФЕКЦИЯЛЫҚ АУРУЛАР ҒЫЛЫМИ ОРТАЛЫҒЫ</a:t>
            </a:r>
          </a:p>
          <a:p>
            <a:pPr marL="0" indent="0" algn="ctr" eaLnBrk="1" hangingPunct="1"/>
            <a:r>
              <a:rPr lang="kk-KZ" altLang="x-none" sz="1800" b="1" dirty="0">
                <a:solidFill>
                  <a:srgbClr val="1F4E79"/>
                </a:solidFill>
              </a:rPr>
              <a:t>ҚР ДСМ</a:t>
            </a:r>
            <a:endParaRPr lang="x-none" altLang="x-none" sz="1800" dirty="0"/>
          </a:p>
        </p:txBody>
      </p:sp>
      <p:sp>
        <p:nvSpPr>
          <p:cNvPr id="3079" name="Google Shape;62;p1">
            <a:extLst>
              <a:ext uri="{FF2B5EF4-FFF2-40B4-BE49-F238E27FC236}">
                <a16:creationId xmlns:a16="http://schemas.microsoft.com/office/drawing/2014/main" id="{F62113CF-61ED-AFE2-23E4-D98095F7D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988" y="6315075"/>
            <a:ext cx="2212975" cy="28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050" rIns="0" bIns="0">
            <a:spAutoFit/>
          </a:bodyPr>
          <a:lstStyle>
            <a:lvl1pPr marL="127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kk-KZ" altLang="x-none" sz="18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Алматы, 2024 год</a:t>
            </a:r>
            <a:endParaRPr lang="x-none" altLang="x-none" sz="1800" b="1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Google Shape;61;p1">
            <a:extLst>
              <a:ext uri="{FF2B5EF4-FFF2-40B4-BE49-F238E27FC236}">
                <a16:creationId xmlns:a16="http://schemas.microsoft.com/office/drawing/2014/main" id="{977F5059-CB41-755F-6C9E-233E66850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76" y="450786"/>
            <a:ext cx="4033837" cy="112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indent="315913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indent="0" algn="ctr"/>
            <a:r>
              <a:rPr lang="ru-RU" altLang="x-none" sz="1800" b="1" dirty="0">
                <a:solidFill>
                  <a:srgbClr val="1F4E79"/>
                </a:solidFill>
              </a:rPr>
              <a:t>КАЗАХСКИЙ НАУЧНЫЙ ЦЕНТР ДЕРМАТОЛОГИИ И ИНФЕКЦИОННЫХ ЗАБОЛЕВАНИЙ</a:t>
            </a:r>
          </a:p>
          <a:p>
            <a:pPr marL="0" indent="0" algn="ctr"/>
            <a:r>
              <a:rPr lang="ru-RU" altLang="x-none" sz="1800" b="1" dirty="0">
                <a:solidFill>
                  <a:srgbClr val="1F4E79"/>
                </a:solidFill>
              </a:rPr>
              <a:t>МЗ РК</a:t>
            </a:r>
            <a:endParaRPr lang="x-none" altLang="x-none" sz="1800" b="1" dirty="0">
              <a:solidFill>
                <a:srgbClr val="1F4E79"/>
              </a:solidFill>
            </a:endParaRPr>
          </a:p>
        </p:txBody>
      </p:sp>
      <p:pic>
        <p:nvPicPr>
          <p:cNvPr id="5" name="Picture 6" descr="ÐÐÐÐÐ¥Ð¡ÐÐÐ ÐÐÐ£Ð§ÐÐ«Ð Ð¦ÐÐÐ¢Ð  ÐÐÐ ÐÐÐ¢ÐÐÐÐÐÐ Ð ÐÐÐ¤ÐÐÐ¦ÐÐÐÐÐ«Ð¥ ÐÐÐÐÐÐÐÐÐÐÐ">
            <a:extLst>
              <a:ext uri="{FF2B5EF4-FFF2-40B4-BE49-F238E27FC236}">
                <a16:creationId xmlns:a16="http://schemas.microsoft.com/office/drawing/2014/main" id="{B284FFE4-5DE1-DDE2-7C76-CC7636F51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16" b="-513"/>
          <a:stretch>
            <a:fillRect/>
          </a:stretch>
        </p:blipFill>
        <p:spPr bwMode="auto">
          <a:xfrm>
            <a:off x="5614988" y="374073"/>
            <a:ext cx="1409699" cy="92536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167B6C-416D-26CE-E6C5-61C1822501E0}"/>
              </a:ext>
            </a:extLst>
          </p:cNvPr>
          <p:cNvSpPr txBox="1"/>
          <p:nvPr/>
        </p:nvSpPr>
        <p:spPr>
          <a:xfrm>
            <a:off x="3151043" y="4072280"/>
            <a:ext cx="60942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И.о директора КНЦДИЗ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Доктор медицинских наук, ассоциированный профессор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УЛУГБЕК МЕДЕУБЕКОВ </a:t>
            </a:r>
            <a:endParaRPr lang="aa-ET" sz="1800" b="1" i="1" dirty="0">
              <a:solidFill>
                <a:srgbClr val="00206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6662" y="989751"/>
            <a:ext cx="87811" cy="2151699"/>
          </a:xfrm>
          <a:custGeom>
            <a:avLst/>
            <a:gdLst/>
            <a:ahLst/>
            <a:cxnLst/>
            <a:rect l="l" t="t" r="r" b="b"/>
            <a:pathLst>
              <a:path h="3071495">
                <a:moveTo>
                  <a:pt x="0" y="3071404"/>
                </a:moveTo>
                <a:lnTo>
                  <a:pt x="0" y="0"/>
                </a:lnTo>
              </a:path>
            </a:pathLst>
          </a:custGeom>
          <a:ln w="38100">
            <a:solidFill>
              <a:srgbClr val="091F58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" name="object 3"/>
          <p:cNvSpPr/>
          <p:nvPr/>
        </p:nvSpPr>
        <p:spPr>
          <a:xfrm>
            <a:off x="634848" y="3784071"/>
            <a:ext cx="45719" cy="2702634"/>
          </a:xfrm>
          <a:custGeom>
            <a:avLst/>
            <a:gdLst/>
            <a:ahLst/>
            <a:cxnLst/>
            <a:rect l="l" t="t" r="r" b="b"/>
            <a:pathLst>
              <a:path h="3071495">
                <a:moveTo>
                  <a:pt x="0" y="3071404"/>
                </a:moveTo>
                <a:lnTo>
                  <a:pt x="0" y="0"/>
                </a:lnTo>
              </a:path>
            </a:pathLst>
          </a:custGeom>
          <a:ln w="38100">
            <a:solidFill>
              <a:srgbClr val="091F58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5889577" y="2160840"/>
            <a:ext cx="45719" cy="2117699"/>
          </a:xfrm>
          <a:custGeom>
            <a:avLst/>
            <a:gdLst/>
            <a:ahLst/>
            <a:cxnLst/>
            <a:rect l="l" t="t" r="r" b="b"/>
            <a:pathLst>
              <a:path h="3071495">
                <a:moveTo>
                  <a:pt x="0" y="3071404"/>
                </a:moveTo>
                <a:lnTo>
                  <a:pt x="0" y="0"/>
                </a:lnTo>
              </a:path>
            </a:pathLst>
          </a:custGeom>
          <a:ln w="38100">
            <a:solidFill>
              <a:srgbClr val="091F58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51930" y="99649"/>
            <a:ext cx="4700787" cy="316326"/>
          </a:xfrm>
          <a:prstGeom prst="rect">
            <a:avLst/>
          </a:prstGeom>
        </p:spPr>
        <p:txBody>
          <a:bodyPr vert="horz" wrap="square" lIns="0" tIns="8467" rIns="0" bIns="0" rtlCol="0" anchor="ctr">
            <a:spAutoFit/>
          </a:bodyPr>
          <a:lstStyle/>
          <a:p>
            <a:pPr marL="8467" algn="ctr">
              <a:lnSpc>
                <a:spcPct val="100000"/>
              </a:lnSpc>
              <a:spcBef>
                <a:spcPts val="67"/>
              </a:spcBef>
            </a:pPr>
            <a:r>
              <a:rPr lang="ru-RU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ГРАНТ </a:t>
            </a:r>
            <a:r>
              <a:rPr lang="en-US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PEPFAR/CDC 2023-2027</a:t>
            </a:r>
            <a:endParaRPr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6486" y="3438524"/>
            <a:ext cx="5339483" cy="28554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ru-RU" b="1" spc="-27" dirty="0">
                <a:solidFill>
                  <a:srgbClr val="C00000"/>
                </a:solidFill>
                <a:latin typeface="Arial Narrow" panose="020B0606020202030204" pitchFamily="34" charset="0"/>
              </a:rPr>
              <a:t>Центры по профилактике ВИЧ-инфекции, НПО:</a:t>
            </a:r>
            <a:endParaRPr b="1" spc="-27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629" y="3791601"/>
            <a:ext cx="4126021" cy="1343787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R="3387" algn="just">
              <a:lnSpc>
                <a:spcPts val="1953"/>
              </a:lnSpc>
              <a:spcBef>
                <a:spcPts val="169"/>
              </a:spcBef>
            </a:pPr>
            <a:r>
              <a:rPr lang="ru-RU" sz="1400" spc="-23" dirty="0">
                <a:solidFill>
                  <a:srgbClr val="091F58"/>
                </a:solidFill>
                <a:latin typeface="Arial Narrow" panose="020B0606020202030204" pitchFamily="34" charset="0"/>
              </a:rPr>
              <a:t>Реализация модели сестринского ухода на дому ЛЖВ для поддержки приверженности к АРТ и удержания на лечении;</a:t>
            </a:r>
          </a:p>
          <a:p>
            <a:pPr marR="3387" algn="just">
              <a:lnSpc>
                <a:spcPts val="1953"/>
              </a:lnSpc>
              <a:spcBef>
                <a:spcPts val="169"/>
              </a:spcBef>
            </a:pPr>
            <a:r>
              <a:rPr lang="ru-RU" sz="1400" spc="-23" dirty="0">
                <a:solidFill>
                  <a:srgbClr val="091F58"/>
                </a:solidFill>
                <a:latin typeface="Arial Narrow" panose="020B0606020202030204" pitchFamily="34" charset="0"/>
              </a:rPr>
              <a:t>Индексное тестирование на ВИЧ;</a:t>
            </a:r>
          </a:p>
          <a:p>
            <a:pPr marR="3387" algn="just">
              <a:lnSpc>
                <a:spcPts val="1953"/>
              </a:lnSpc>
              <a:spcBef>
                <a:spcPts val="169"/>
              </a:spcBef>
            </a:pPr>
            <a:r>
              <a:rPr lang="ru-RU" sz="1400" spc="-23" dirty="0">
                <a:solidFill>
                  <a:srgbClr val="091F58"/>
                </a:solidFill>
                <a:latin typeface="Arial Narrow" panose="020B0606020202030204" pitchFamily="34" charset="0"/>
              </a:rPr>
              <a:t>Самотестирование на ВИЧ;</a:t>
            </a:r>
          </a:p>
          <a:p>
            <a:pPr marR="3387" algn="just">
              <a:lnSpc>
                <a:spcPts val="1953"/>
              </a:lnSpc>
              <a:spcBef>
                <a:spcPts val="169"/>
              </a:spcBef>
            </a:pPr>
            <a:r>
              <a:rPr lang="ru-RU" sz="1400" spc="-23" dirty="0">
                <a:solidFill>
                  <a:srgbClr val="091F58"/>
                </a:solidFill>
                <a:latin typeface="Arial Narrow" panose="020B0606020202030204" pitchFamily="34" charset="0"/>
              </a:rPr>
              <a:t>Доконтактная профилактика.</a:t>
            </a:r>
            <a:endParaRPr lang="ru-KZ" sz="1400" spc="-23" dirty="0">
              <a:solidFill>
                <a:srgbClr val="091F58"/>
              </a:solidFill>
              <a:latin typeface="Arial Narrow" panose="020B060602020203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4E0436F-77AB-3F42-0E34-B2287BA2E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607" y="1317980"/>
            <a:ext cx="4438948" cy="2053015"/>
          </a:xfrm>
          <a:prstGeom prst="rect">
            <a:avLst/>
          </a:prstGeom>
        </p:spPr>
      </p:pic>
      <p:sp>
        <p:nvSpPr>
          <p:cNvPr id="14" name="object 7">
            <a:extLst>
              <a:ext uri="{FF2B5EF4-FFF2-40B4-BE49-F238E27FC236}">
                <a16:creationId xmlns:a16="http://schemas.microsoft.com/office/drawing/2014/main" id="{FAF0E74B-D90C-B92B-065F-86E73C8FD7EB}"/>
              </a:ext>
            </a:extLst>
          </p:cNvPr>
          <p:cNvSpPr txBox="1">
            <a:spLocks/>
          </p:cNvSpPr>
          <p:nvPr/>
        </p:nvSpPr>
        <p:spPr>
          <a:xfrm>
            <a:off x="6539283" y="99649"/>
            <a:ext cx="4700787" cy="316326"/>
          </a:xfrm>
          <a:prstGeom prst="rect">
            <a:avLst/>
          </a:prstGeom>
        </p:spPr>
        <p:txBody>
          <a:bodyPr vert="horz" wrap="square" lIns="0" tIns="8467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467" algn="ctr">
              <a:lnSpc>
                <a:spcPct val="100000"/>
              </a:lnSpc>
              <a:spcBef>
                <a:spcPts val="67"/>
              </a:spcBef>
            </a:pPr>
            <a:r>
              <a:rPr lang="ru-RU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ГРАНТ ЮНЭЙДС </a:t>
            </a:r>
            <a:r>
              <a:rPr lang="en-US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202</a:t>
            </a:r>
            <a:r>
              <a:rPr lang="ru-RU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2</a:t>
            </a:r>
            <a:r>
              <a:rPr lang="en-US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-202</a:t>
            </a:r>
            <a:r>
              <a:rPr lang="ru-RU" sz="2000" b="1" u="heavy" spc="47" dirty="0">
                <a:solidFill>
                  <a:srgbClr val="002060"/>
                </a:solidFill>
                <a:uFill>
                  <a:solidFill>
                    <a:srgbClr val="091F58"/>
                  </a:solidFill>
                </a:uFill>
                <a:latin typeface="Arial Narrow" panose="020B0606020202030204" pitchFamily="34" charset="0"/>
              </a:rPr>
              <a:t>5</a:t>
            </a:r>
            <a:endParaRPr lang="en-US" sz="2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AB42AC-AECD-B914-DBD5-17C42CB12575}"/>
              </a:ext>
            </a:extLst>
          </p:cNvPr>
          <p:cNvSpPr txBox="1"/>
          <p:nvPr/>
        </p:nvSpPr>
        <p:spPr>
          <a:xfrm>
            <a:off x="1147352" y="450564"/>
            <a:ext cx="4742225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3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Усиление ответных мер КНЦДИЗ на ВИЧ, включая оптимизацию ключевых политик и практик, ориентированных на клиента</a:t>
            </a:r>
            <a:endParaRPr lang="ru-KZ" sz="1400" b="1" dirty="0">
              <a:solidFill>
                <a:srgbClr val="C0000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C0E4E7-DF82-59A8-FB94-1F2838AA23E5}"/>
              </a:ext>
            </a:extLst>
          </p:cNvPr>
          <p:cNvSpPr txBox="1"/>
          <p:nvPr/>
        </p:nvSpPr>
        <p:spPr>
          <a:xfrm>
            <a:off x="6302425" y="415975"/>
            <a:ext cx="5442535" cy="7422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R="0" lvl="0" algn="ctr" fontAlgn="auto">
              <a:lnSpc>
                <a:spcPct val="103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Организация эпиднадзора за случаями раннего заражения ВИЧ-инфекцией с использованием алгоритма тестирования на давность заражения среди лиц с впервые установленной ВИЧ-инфекцией в РК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6D936BAB-5F5B-0BF4-59D1-689B30AB04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21" y="5173956"/>
            <a:ext cx="4416790" cy="1537097"/>
          </a:xfrm>
          <a:prstGeom prst="rect">
            <a:avLst/>
          </a:prstGeom>
          <a:noFill/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58CBD639-6568-B3A5-B826-C01D016E66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8318" y="1284578"/>
            <a:ext cx="5623226" cy="3178916"/>
          </a:xfrm>
          <a:prstGeom prst="rect">
            <a:avLst/>
          </a:prstGeom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5FA7E707-5477-DF4E-98E9-02E88FB6D220}"/>
              </a:ext>
            </a:extLst>
          </p:cNvPr>
          <p:cNvGraphicFramePr/>
          <p:nvPr/>
        </p:nvGraphicFramePr>
        <p:xfrm>
          <a:off x="5606556" y="4589842"/>
          <a:ext cx="6361326" cy="211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66524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44;p6">
            <a:extLst>
              <a:ext uri="{FF2B5EF4-FFF2-40B4-BE49-F238E27FC236}">
                <a16:creationId xmlns:a16="http://schemas.microsoft.com/office/drawing/2014/main" id="{B05E232A-2035-7312-0EAD-27492A644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863"/>
            <a:ext cx="10567988" cy="7397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x-none" altLang="x-none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ABFF7A3-660E-3EF7-853A-848ACBD44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43" y="4055020"/>
            <a:ext cx="1466539" cy="1407861"/>
          </a:xfrm>
          <a:prstGeom prst="rect">
            <a:avLst/>
          </a:prstGeom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677D6D45-2D1A-6068-FA38-81CF720663B4}"/>
              </a:ext>
            </a:extLst>
          </p:cNvPr>
          <p:cNvGrpSpPr/>
          <p:nvPr/>
        </p:nvGrpSpPr>
        <p:grpSpPr>
          <a:xfrm>
            <a:off x="634599" y="1009936"/>
            <a:ext cx="2014002" cy="2301705"/>
            <a:chOff x="5007935" y="3157869"/>
            <a:chExt cx="2465088" cy="3210697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3E69A22D-6FDC-E088-4E20-A24F55E30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80199" y="3183889"/>
              <a:ext cx="2364468" cy="356688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Google Shape;317;p10">
              <a:extLst>
                <a:ext uri="{FF2B5EF4-FFF2-40B4-BE49-F238E27FC236}">
                  <a16:creationId xmlns:a16="http://schemas.microsoft.com/office/drawing/2014/main" id="{DAC1B025-B29F-824C-23D6-C7A36D98D467}"/>
                </a:ext>
              </a:extLst>
            </p:cNvPr>
            <p:cNvSpPr txBox="1">
              <a:spLocks/>
            </p:cNvSpPr>
            <p:nvPr/>
          </p:nvSpPr>
          <p:spPr>
            <a:xfrm>
              <a:off x="5114691" y="3654626"/>
              <a:ext cx="2283663" cy="1329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930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8145" algn="ctr"/>
              <a:r>
                <a:rPr lang="ru-RU" sz="1200" dirty="0">
                  <a:solidFill>
                    <a:schemeClr val="dk2"/>
                  </a:solidFill>
                </a:rPr>
                <a:t>Дорожная карта</a:t>
              </a:r>
            </a:p>
            <a:p>
              <a:pPr marL="8145" algn="ctr"/>
              <a:r>
                <a:rPr lang="ru-RU" sz="1200" dirty="0">
                  <a:solidFill>
                    <a:schemeClr val="dk2"/>
                  </a:solidFill>
                </a:rPr>
                <a:t>«О реализации мер по предотвращению ВИЧ-инфекции в РК на 2023-2026 годы»</a:t>
              </a:r>
            </a:p>
          </p:txBody>
        </p:sp>
        <p:sp>
          <p:nvSpPr>
            <p:cNvPr id="7" name="Google Shape;319;p10">
              <a:extLst>
                <a:ext uri="{FF2B5EF4-FFF2-40B4-BE49-F238E27FC236}">
                  <a16:creationId xmlns:a16="http://schemas.microsoft.com/office/drawing/2014/main" id="{8C66DD0F-41D8-898C-B5CC-82F674D4B62A}"/>
                </a:ext>
              </a:extLst>
            </p:cNvPr>
            <p:cNvSpPr/>
            <p:nvPr/>
          </p:nvSpPr>
          <p:spPr>
            <a:xfrm>
              <a:off x="5007935" y="3157869"/>
              <a:ext cx="2465088" cy="3210697"/>
            </a:xfrm>
            <a:prstGeom prst="rect">
              <a:avLst/>
            </a:pr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" name="Google Shape;318;p10">
              <a:extLst>
                <a:ext uri="{FF2B5EF4-FFF2-40B4-BE49-F238E27FC236}">
                  <a16:creationId xmlns:a16="http://schemas.microsoft.com/office/drawing/2014/main" id="{BEE0239D-EF9A-4623-475D-8D8BD0D31E8C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252549" y="4926570"/>
              <a:ext cx="1989938" cy="1329243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FF4CE68A-56F3-105A-301B-256FB070ECAC}"/>
              </a:ext>
            </a:extLst>
          </p:cNvPr>
          <p:cNvCxnSpPr>
            <a:cxnSpLocks/>
          </p:cNvCxnSpPr>
          <p:nvPr/>
        </p:nvCxnSpPr>
        <p:spPr>
          <a:xfrm flipH="1">
            <a:off x="5712313" y="1819206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93F98C7E-8E60-8067-5A59-D2949C9F4F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7909" y="1042767"/>
            <a:ext cx="1024961" cy="1174956"/>
          </a:xfrm>
          <a:prstGeom prst="rect">
            <a:avLst/>
          </a:prstGeom>
        </p:spPr>
      </p:pic>
      <p:sp>
        <p:nvSpPr>
          <p:cNvPr id="53" name="Google Shape;321;p10">
            <a:extLst>
              <a:ext uri="{FF2B5EF4-FFF2-40B4-BE49-F238E27FC236}">
                <a16:creationId xmlns:a16="http://schemas.microsoft.com/office/drawing/2014/main" id="{3CCC235B-E64F-695A-4171-5F9C514C3B93}"/>
              </a:ext>
            </a:extLst>
          </p:cNvPr>
          <p:cNvSpPr txBox="1"/>
          <p:nvPr/>
        </p:nvSpPr>
        <p:spPr>
          <a:xfrm>
            <a:off x="3396253" y="2325999"/>
            <a:ext cx="250105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ТЕСТИРОВАНИЕ </a:t>
            </a:r>
            <a:endParaRPr lang="ru-RU" sz="1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НА ВИЧ-ИНФЕКЦИЮ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49F59B3-6076-A5E0-B1F0-9DCCFAA1DDF4}"/>
              </a:ext>
            </a:extLst>
          </p:cNvPr>
          <p:cNvSpPr txBox="1"/>
          <p:nvPr/>
        </p:nvSpPr>
        <p:spPr>
          <a:xfrm>
            <a:off x="6523875" y="2325388"/>
            <a:ext cx="1661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ЛЕЧЕНИЕ </a:t>
            </a:r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ВИЧ-ИНФЕКЦИИ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4A4231-70AE-18BD-715E-BAF1DB8B11EE}"/>
              </a:ext>
            </a:extLst>
          </p:cNvPr>
          <p:cNvSpPr txBox="1"/>
          <p:nvPr/>
        </p:nvSpPr>
        <p:spPr>
          <a:xfrm>
            <a:off x="9072549" y="2307330"/>
            <a:ext cx="19556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ПОДАВЛЕНИЕ ВИРУСНОЙ НАГРУЗКИ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D4E8F4B-5FBE-281A-5B42-D0A9D32BD2AA}"/>
              </a:ext>
            </a:extLst>
          </p:cNvPr>
          <p:cNvSpPr txBox="1"/>
          <p:nvPr/>
        </p:nvSpPr>
        <p:spPr>
          <a:xfrm>
            <a:off x="5579577" y="840596"/>
            <a:ext cx="611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4406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ЦЕЛЕВЫЕ ОРИЕНТИРЫ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F815647-46C9-5A23-09FE-42C6D4C87309}"/>
              </a:ext>
            </a:extLst>
          </p:cNvPr>
          <p:cNvSpPr txBox="1"/>
          <p:nvPr/>
        </p:nvSpPr>
        <p:spPr>
          <a:xfrm>
            <a:off x="5602367" y="3045470"/>
            <a:ext cx="6113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4406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ОЖИДАЕМЫЙ РЕЗУЛЬТАТ К 2026 ГОДУ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32148851-5931-F7AC-4DEE-2A19EEA34BDD}"/>
              </a:ext>
            </a:extLst>
          </p:cNvPr>
          <p:cNvCxnSpPr>
            <a:cxnSpLocks/>
          </p:cNvCxnSpPr>
          <p:nvPr/>
        </p:nvCxnSpPr>
        <p:spPr>
          <a:xfrm flipH="1">
            <a:off x="8564427" y="1819206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39E988A8-226F-888B-71DF-7403D53BE8F3}"/>
              </a:ext>
            </a:extLst>
          </p:cNvPr>
          <p:cNvCxnSpPr>
            <a:cxnSpLocks/>
          </p:cNvCxnSpPr>
          <p:nvPr/>
        </p:nvCxnSpPr>
        <p:spPr>
          <a:xfrm flipH="1">
            <a:off x="2699922" y="2160788"/>
            <a:ext cx="331795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Google Shape;330;p10">
            <a:extLst>
              <a:ext uri="{FF2B5EF4-FFF2-40B4-BE49-F238E27FC236}">
                <a16:creationId xmlns:a16="http://schemas.microsoft.com/office/drawing/2014/main" id="{FD818445-7CAC-8C27-FFBC-5C14CDC4FC29}"/>
              </a:ext>
            </a:extLst>
          </p:cNvPr>
          <p:cNvSpPr txBox="1"/>
          <p:nvPr/>
        </p:nvSpPr>
        <p:spPr>
          <a:xfrm>
            <a:off x="25226" y="5422332"/>
            <a:ext cx="238648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ЛЮДЕЙ ЖИВУЩИХ С ВИЧ, </a:t>
            </a:r>
            <a:endParaRPr lang="ru-RU" sz="2000" dirty="0">
              <a:latin typeface="Arial Narrow" panose="020B0606020202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ЗНАЮТ О СВОЕМ </a:t>
            </a:r>
            <a:endParaRPr lang="ru-RU" sz="2000" dirty="0">
              <a:latin typeface="Arial Narrow" panose="020B0606020202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СТАТУСЕ </a:t>
            </a:r>
          </a:p>
        </p:txBody>
      </p:sp>
      <p:sp>
        <p:nvSpPr>
          <p:cNvPr id="66" name="Google Shape;331;p10">
            <a:extLst>
              <a:ext uri="{FF2B5EF4-FFF2-40B4-BE49-F238E27FC236}">
                <a16:creationId xmlns:a16="http://schemas.microsoft.com/office/drawing/2014/main" id="{83883961-5C45-1782-A60E-E477D3AB658A}"/>
              </a:ext>
            </a:extLst>
          </p:cNvPr>
          <p:cNvSpPr txBox="1"/>
          <p:nvPr/>
        </p:nvSpPr>
        <p:spPr>
          <a:xfrm>
            <a:off x="2526319" y="5422332"/>
            <a:ext cx="238648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cs typeface="Arial"/>
                <a:sym typeface="Arial"/>
              </a:rPr>
              <a:t>ЛЮДЕЙ ЖИВУЩИХ С ВИЧ, </a:t>
            </a:r>
            <a:endParaRPr lang="ru-RU" sz="1600" b="1" dirty="0">
              <a:solidFill>
                <a:schemeClr val="dk2"/>
              </a:solidFill>
              <a:latin typeface="Arial Narrow" panose="020B0606020202030204" pitchFamily="34" charset="0"/>
              <a:cs typeface="Arial"/>
            </a:endParaRPr>
          </a:p>
          <a:p>
            <a:pPr algn="ctr"/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cs typeface="Arial"/>
                <a:sym typeface="Arial"/>
              </a:rPr>
              <a:t>ПОЛУЧАЮТ АРТ </a:t>
            </a:r>
            <a:endParaRPr sz="1600" b="1" dirty="0">
              <a:solidFill>
                <a:schemeClr val="dk2"/>
              </a:solidFill>
              <a:latin typeface="Arial Narrow" panose="020B0606020202030204" pitchFamily="34" charset="0"/>
              <a:cs typeface="Arial"/>
              <a:sym typeface="Arial"/>
            </a:endParaRPr>
          </a:p>
        </p:txBody>
      </p:sp>
      <p:sp>
        <p:nvSpPr>
          <p:cNvPr id="67" name="Google Shape;332;p10">
            <a:extLst>
              <a:ext uri="{FF2B5EF4-FFF2-40B4-BE49-F238E27FC236}">
                <a16:creationId xmlns:a16="http://schemas.microsoft.com/office/drawing/2014/main" id="{593933C6-EA57-F582-E7DF-6A71D18F985E}"/>
              </a:ext>
            </a:extLst>
          </p:cNvPr>
          <p:cNvSpPr txBox="1"/>
          <p:nvPr/>
        </p:nvSpPr>
        <p:spPr>
          <a:xfrm>
            <a:off x="4997050" y="5409053"/>
            <a:ext cx="2386487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ЛЮДЕЙ ЖИВУЩИХ С ВИЧ, </a:t>
            </a:r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С ПОДАВЛЕННОЙ ВИРУСНОЙ НАГРУЗКОЙ </a:t>
            </a:r>
          </a:p>
        </p:txBody>
      </p:sp>
      <p:sp>
        <p:nvSpPr>
          <p:cNvPr id="68" name="Google Shape;333;p10">
            <a:extLst>
              <a:ext uri="{FF2B5EF4-FFF2-40B4-BE49-F238E27FC236}">
                <a16:creationId xmlns:a16="http://schemas.microsoft.com/office/drawing/2014/main" id="{B49002C4-1694-2E6A-0CAF-11133FC5F16F}"/>
              </a:ext>
            </a:extLst>
          </p:cNvPr>
          <p:cNvSpPr txBox="1"/>
          <p:nvPr/>
        </p:nvSpPr>
        <p:spPr>
          <a:xfrm>
            <a:off x="7462683" y="5438778"/>
            <a:ext cx="2527487" cy="614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УМЕРШИХ ОТ СПИД</a:t>
            </a:r>
            <a:endParaRPr lang="ru-RU" sz="2000" dirty="0">
              <a:latin typeface="Arial Narrow" panose="020B0606020202030204" pitchFamily="34" charset="0"/>
            </a:endParaRPr>
          </a:p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2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НА 100 000 НАСЕЛЕНИЯ</a:t>
            </a:r>
            <a:endParaRPr dirty="0">
              <a:latin typeface="Arial Narrow" panose="020B0606020202030204" pitchFamily="34" charset="0"/>
            </a:endParaRPr>
          </a:p>
        </p:txBody>
      </p:sp>
      <p:sp>
        <p:nvSpPr>
          <p:cNvPr id="69" name="Google Shape;335;p10">
            <a:extLst>
              <a:ext uri="{FF2B5EF4-FFF2-40B4-BE49-F238E27FC236}">
                <a16:creationId xmlns:a16="http://schemas.microsoft.com/office/drawing/2014/main" id="{33366A58-A93F-78EE-54C7-A50D0E6A5D7D}"/>
              </a:ext>
            </a:extLst>
          </p:cNvPr>
          <p:cNvSpPr txBox="1"/>
          <p:nvPr/>
        </p:nvSpPr>
        <p:spPr>
          <a:xfrm>
            <a:off x="10038054" y="5438658"/>
            <a:ext cx="1980350" cy="549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РИСК ПЕРЕДАЧИ ВИЧ </a:t>
            </a:r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ОТ МАТЕРИ РЕБЕНКУ 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F3825EAF-3235-4772-E89E-CCD0321BE19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30218"/>
          <a:stretch/>
        </p:blipFill>
        <p:spPr>
          <a:xfrm>
            <a:off x="4133239" y="1156992"/>
            <a:ext cx="904876" cy="113666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5AC66F60-5A5E-6496-4D63-E56677BB40A0}"/>
              </a:ext>
            </a:extLst>
          </p:cNvPr>
          <p:cNvSpPr txBox="1"/>
          <p:nvPr/>
        </p:nvSpPr>
        <p:spPr>
          <a:xfrm>
            <a:off x="891356" y="3584451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91%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5CC2349-3480-E957-3C96-4F461AFEA9BD}"/>
              </a:ext>
            </a:extLst>
          </p:cNvPr>
          <p:cNvSpPr txBox="1"/>
          <p:nvPr/>
        </p:nvSpPr>
        <p:spPr>
          <a:xfrm>
            <a:off x="3262582" y="3584451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93%</a:t>
            </a:r>
          </a:p>
        </p:txBody>
      </p:sp>
      <p:grpSp>
        <p:nvGrpSpPr>
          <p:cNvPr id="98" name="Группа 97">
            <a:extLst>
              <a:ext uri="{FF2B5EF4-FFF2-40B4-BE49-F238E27FC236}">
                <a16:creationId xmlns:a16="http://schemas.microsoft.com/office/drawing/2014/main" id="{B1BAB2F2-1225-FA98-F0B7-636F92A213B6}"/>
              </a:ext>
            </a:extLst>
          </p:cNvPr>
          <p:cNvGrpSpPr/>
          <p:nvPr/>
        </p:nvGrpSpPr>
        <p:grpSpPr>
          <a:xfrm>
            <a:off x="5529653" y="4038225"/>
            <a:ext cx="1223186" cy="1218271"/>
            <a:chOff x="5049945" y="3927920"/>
            <a:chExt cx="1079998" cy="1118651"/>
          </a:xfrm>
        </p:grpSpPr>
        <p:pic>
          <p:nvPicPr>
            <p:cNvPr id="78" name="Рисунок 77" descr="Подписаться со сплошной заливкой">
              <a:extLst>
                <a:ext uri="{FF2B5EF4-FFF2-40B4-BE49-F238E27FC236}">
                  <a16:creationId xmlns:a16="http://schemas.microsoft.com/office/drawing/2014/main" id="{D63FF21E-1A52-C50D-601F-716E98EB3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049945" y="3927920"/>
              <a:ext cx="1078955" cy="1118651"/>
            </a:xfrm>
            <a:prstGeom prst="rect">
              <a:avLst/>
            </a:prstGeom>
          </p:spPr>
        </p:pic>
        <p:pic>
          <p:nvPicPr>
            <p:cNvPr id="79" name="Рисунок 78">
              <a:extLst>
                <a:ext uri="{FF2B5EF4-FFF2-40B4-BE49-F238E27FC236}">
                  <a16:creationId xmlns:a16="http://schemas.microsoft.com/office/drawing/2014/main" id="{51CDD5B6-2D38-BAFA-3E80-36731616FA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876" t="28986" r="8911" b="12844"/>
            <a:stretch/>
          </p:blipFill>
          <p:spPr>
            <a:xfrm>
              <a:off x="5429926" y="4458799"/>
              <a:ext cx="700017" cy="523220"/>
            </a:xfrm>
            <a:prstGeom prst="flowChartConnector">
              <a:avLst/>
            </a:prstGeom>
          </p:spPr>
        </p:pic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E81D414-1D0F-1879-3477-8384B1AF8258}"/>
              </a:ext>
            </a:extLst>
          </p:cNvPr>
          <p:cNvSpPr txBox="1"/>
          <p:nvPr/>
        </p:nvSpPr>
        <p:spPr>
          <a:xfrm>
            <a:off x="5795941" y="3556475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92%</a:t>
            </a:r>
          </a:p>
        </p:txBody>
      </p:sp>
      <p:pic>
        <p:nvPicPr>
          <p:cNvPr id="82" name="Рисунок 81" descr="Уход со сплошной заливкой">
            <a:extLst>
              <a:ext uri="{FF2B5EF4-FFF2-40B4-BE49-F238E27FC236}">
                <a16:creationId xmlns:a16="http://schemas.microsoft.com/office/drawing/2014/main" id="{BB39F41A-0CEB-0371-D5E1-BE015C016A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14077" y="3977455"/>
            <a:ext cx="1078955" cy="1078955"/>
          </a:xfrm>
          <a:prstGeom prst="rect">
            <a:avLst/>
          </a:prstGeom>
        </p:spPr>
      </p:pic>
      <p:pic>
        <p:nvPicPr>
          <p:cNvPr id="84" name="Рисунок 83" descr="Беременная женщина со сплошной заливкой">
            <a:extLst>
              <a:ext uri="{FF2B5EF4-FFF2-40B4-BE49-F238E27FC236}">
                <a16:creationId xmlns:a16="http://schemas.microsoft.com/office/drawing/2014/main" id="{186DC046-A5D5-095E-6700-EAB17A94B7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79404" y="3935281"/>
            <a:ext cx="1247019" cy="1247019"/>
          </a:xfrm>
          <a:prstGeom prst="rect">
            <a:avLst/>
          </a:prstGeom>
        </p:spPr>
      </p:pic>
      <p:cxnSp>
        <p:nvCxnSpPr>
          <p:cNvPr id="87" name="Прямая соединительная линия 86">
            <a:extLst>
              <a:ext uri="{FF2B5EF4-FFF2-40B4-BE49-F238E27FC236}">
                <a16:creationId xmlns:a16="http://schemas.microsoft.com/office/drawing/2014/main" id="{20494B22-EFDC-F09A-F010-90E9B64E8D43}"/>
              </a:ext>
            </a:extLst>
          </p:cNvPr>
          <p:cNvCxnSpPr>
            <a:cxnSpLocks/>
          </p:cNvCxnSpPr>
          <p:nvPr/>
        </p:nvCxnSpPr>
        <p:spPr>
          <a:xfrm>
            <a:off x="3034816" y="1021261"/>
            <a:ext cx="9846" cy="1041455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D2C16A9B-3611-FA44-B396-57FEB2F762B1}"/>
              </a:ext>
            </a:extLst>
          </p:cNvPr>
          <p:cNvCxnSpPr>
            <a:cxnSpLocks/>
            <a:stCxn id="61" idx="1"/>
          </p:cNvCxnSpPr>
          <p:nvPr/>
        </p:nvCxnSpPr>
        <p:spPr>
          <a:xfrm flipH="1" flipV="1">
            <a:off x="3034816" y="1021261"/>
            <a:ext cx="2544761" cy="5016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12D821D4-E81C-833C-80A8-B9C2C202E247}"/>
              </a:ext>
            </a:extLst>
          </p:cNvPr>
          <p:cNvCxnSpPr>
            <a:cxnSpLocks/>
          </p:cNvCxnSpPr>
          <p:nvPr/>
        </p:nvCxnSpPr>
        <p:spPr>
          <a:xfrm>
            <a:off x="3031717" y="2254456"/>
            <a:ext cx="0" cy="102438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>
            <a:extLst>
              <a:ext uri="{FF2B5EF4-FFF2-40B4-BE49-F238E27FC236}">
                <a16:creationId xmlns:a16="http://schemas.microsoft.com/office/drawing/2014/main" id="{9F871ED0-A7DC-D540-1883-37389A4EB251}"/>
              </a:ext>
            </a:extLst>
          </p:cNvPr>
          <p:cNvCxnSpPr>
            <a:cxnSpLocks/>
          </p:cNvCxnSpPr>
          <p:nvPr/>
        </p:nvCxnSpPr>
        <p:spPr>
          <a:xfrm flipH="1">
            <a:off x="3044662" y="3252068"/>
            <a:ext cx="2544761" cy="26776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899B4244-938F-279D-9B53-47604F6C1B4E}"/>
              </a:ext>
            </a:extLst>
          </p:cNvPr>
          <p:cNvSpPr txBox="1"/>
          <p:nvPr/>
        </p:nvSpPr>
        <p:spPr>
          <a:xfrm>
            <a:off x="8552719" y="3539791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Arial Narrow" panose="020B0606020202030204" pitchFamily="34" charset="0"/>
              </a:rPr>
              <a:t>0,6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2D6E3EB-5873-0D0E-2874-46CC6662CD55}"/>
              </a:ext>
            </a:extLst>
          </p:cNvPr>
          <p:cNvSpPr txBox="1"/>
          <p:nvPr/>
        </p:nvSpPr>
        <p:spPr>
          <a:xfrm>
            <a:off x="9832180" y="3516785"/>
            <a:ext cx="2107089" cy="515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&lt; </a:t>
            </a:r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2%</a:t>
            </a:r>
          </a:p>
        </p:txBody>
      </p:sp>
      <p:cxnSp>
        <p:nvCxnSpPr>
          <p:cNvPr id="106" name="Прямая соединительная линия 105">
            <a:extLst>
              <a:ext uri="{FF2B5EF4-FFF2-40B4-BE49-F238E27FC236}">
                <a16:creationId xmlns:a16="http://schemas.microsoft.com/office/drawing/2014/main" id="{87FCBBB7-3EAE-C6AA-89E3-E595554746FF}"/>
              </a:ext>
            </a:extLst>
          </p:cNvPr>
          <p:cNvCxnSpPr>
            <a:cxnSpLocks/>
          </p:cNvCxnSpPr>
          <p:nvPr/>
        </p:nvCxnSpPr>
        <p:spPr>
          <a:xfrm flipH="1">
            <a:off x="2076846" y="4462497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>
            <a:extLst>
              <a:ext uri="{FF2B5EF4-FFF2-40B4-BE49-F238E27FC236}">
                <a16:creationId xmlns:a16="http://schemas.microsoft.com/office/drawing/2014/main" id="{646B8144-A89D-2959-76DC-DB6C01C546E3}"/>
              </a:ext>
            </a:extLst>
          </p:cNvPr>
          <p:cNvCxnSpPr>
            <a:cxnSpLocks/>
          </p:cNvCxnSpPr>
          <p:nvPr/>
        </p:nvCxnSpPr>
        <p:spPr>
          <a:xfrm flipH="1">
            <a:off x="4497956" y="4416419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91E88C18-C5C3-A21D-8017-9CBD18058569}"/>
              </a:ext>
            </a:extLst>
          </p:cNvPr>
          <p:cNvCxnSpPr>
            <a:cxnSpLocks/>
          </p:cNvCxnSpPr>
          <p:nvPr/>
        </p:nvCxnSpPr>
        <p:spPr>
          <a:xfrm flipH="1">
            <a:off x="7105870" y="4463532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>
            <a:extLst>
              <a:ext uri="{FF2B5EF4-FFF2-40B4-BE49-F238E27FC236}">
                <a16:creationId xmlns:a16="http://schemas.microsoft.com/office/drawing/2014/main" id="{EAB3927A-3D15-EEE6-8519-1F9CF056ECC7}"/>
              </a:ext>
            </a:extLst>
          </p:cNvPr>
          <p:cNvCxnSpPr>
            <a:cxnSpLocks/>
          </p:cNvCxnSpPr>
          <p:nvPr/>
        </p:nvCxnSpPr>
        <p:spPr>
          <a:xfrm flipH="1">
            <a:off x="9662034" y="4416419"/>
            <a:ext cx="497642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oogle Shape;254;p7" descr="Treatment | Living with HIV | HIV Basics | HIV/AIDS | CDC">
            <a:extLst>
              <a:ext uri="{FF2B5EF4-FFF2-40B4-BE49-F238E27FC236}">
                <a16:creationId xmlns:a16="http://schemas.microsoft.com/office/drawing/2014/main" id="{D38BE307-BA7F-D9FF-7EA1-4DF22F301FC9}"/>
              </a:ext>
            </a:extLst>
          </p:cNvPr>
          <p:cNvPicPr preferRelativeResize="0"/>
          <p:nvPr/>
        </p:nvPicPr>
        <p:blipFill rotWithShape="1">
          <a:blip r:embed="rId14">
            <a:alphaModFix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4706" y1="48824" x2="34706" y2="48824"/>
                        <a14:foregroundMark x1="34706" y1="48824" x2="34706" y2="48824"/>
                        <a14:foregroundMark x1="34706" y1="48824" x2="34706" y2="48824"/>
                        <a14:foregroundMark x1="34706" y1="48824" x2="34706" y2="48824"/>
                        <a14:foregroundMark x1="34706" y1="48824" x2="34706" y2="48824"/>
                        <a14:foregroundMark x1="34706" y1="59412" x2="34706" y2="59412"/>
                        <a14:foregroundMark x1="34706" y1="59412" x2="34706" y2="59412"/>
                        <a14:foregroundMark x1="34706" y1="59412" x2="34706" y2="59412"/>
                        <a14:foregroundMark x1="27647" y1="55882" x2="27647" y2="55882"/>
                        <a14:foregroundMark x1="27647" y1="55882" x2="27647" y2="55882"/>
                        <a14:foregroundMark x1="27647" y1="55882" x2="27647" y2="55882"/>
                        <a14:foregroundMark x1="42353" y1="43529" x2="42353" y2="43529"/>
                        <a14:foregroundMark x1="42353" y1="43529" x2="42353" y2="43529"/>
                        <a14:foregroundMark x1="42353" y1="43529" x2="42353" y2="43529"/>
                        <a14:foregroundMark x1="23529" y1="69412" x2="23529" y2="69412"/>
                        <a14:foregroundMark x1="18824" y1="68824" x2="18824" y2="68824"/>
                        <a14:foregroundMark x1="35294" y1="68824" x2="35294" y2="68824"/>
                        <a14:foregroundMark x1="35294" y1="68824" x2="35294" y2="68824"/>
                        <a14:foregroundMark x1="35294" y1="68824" x2="35294" y2="68824"/>
                        <a14:foregroundMark x1="22353" y1="67059" x2="22353" y2="67059"/>
                        <a14:foregroundMark x1="39412" y1="44118" x2="39412" y2="44118"/>
                        <a14:foregroundMark x1="39412" y1="44706" x2="39412" y2="44706"/>
                        <a14:foregroundMark x1="39412" y1="44706" x2="39412" y2="44706"/>
                        <a14:foregroundMark x1="40000" y1="37059" x2="40000" y2="37059"/>
                        <a14:foregroundMark x1="40000" y1="37059" x2="40000" y2="37059"/>
                        <a14:foregroundMark x1="40000" y1="37059" x2="40000" y2="37059"/>
                        <a14:foregroundMark x1="51765" y1="37059" x2="51765" y2="37059"/>
                        <a14:foregroundMark x1="51765" y1="37059" x2="51765" y2="37059"/>
                        <a14:foregroundMark x1="51765" y1="37059" x2="51765" y2="37059"/>
                        <a14:foregroundMark x1="51765" y1="37647" x2="51765" y2="37647"/>
                        <a14:foregroundMark x1="51765" y1="37647" x2="51765" y2="37647"/>
                        <a14:foregroundMark x1="51765" y1="37647" x2="51765" y2="37647"/>
                        <a14:foregroundMark x1="37647" y1="36471" x2="37647" y2="36471"/>
                        <a14:foregroundMark x1="37647" y1="36471" x2="37647" y2="36471"/>
                        <a14:foregroundMark x1="37647" y1="36471" x2="37647" y2="36471"/>
                        <a14:foregroundMark x1="59412" y1="40000" x2="59412" y2="40000"/>
                        <a14:foregroundMark x1="68824" y1="47647" x2="68824" y2="47647"/>
                        <a14:foregroundMark x1="75294" y1="52941" x2="75294" y2="52941"/>
                        <a14:foregroundMark x1="75294" y1="52941" x2="75294" y2="52941"/>
                        <a14:foregroundMark x1="75294" y1="52941" x2="75294" y2="52941"/>
                        <a14:foregroundMark x1="64706" y1="65882" x2="64706" y2="65882"/>
                        <a14:foregroundMark x1="64706" y1="65882" x2="64706" y2="65882"/>
                        <a14:foregroundMark x1="64706" y1="65882" x2="64706" y2="65882"/>
                        <a14:foregroundMark x1="58235" y1="52353" x2="58235" y2="52353"/>
                        <a14:foregroundMark x1="58235" y1="52353" x2="58235" y2="52353"/>
                        <a14:foregroundMark x1="58235" y1="52353" x2="58235" y2="52353"/>
                        <a14:foregroundMark x1="50000" y1="41176" x2="50000" y2="41176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722510" y="1065771"/>
            <a:ext cx="1398396" cy="158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56E7F8-61D6-E4FC-2B96-2BA4CCB3B44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36495" y="4070180"/>
            <a:ext cx="1463167" cy="1408298"/>
          </a:xfrm>
          <a:prstGeom prst="rect">
            <a:avLst/>
          </a:prstGeom>
        </p:spPr>
      </p:pic>
      <p:sp>
        <p:nvSpPr>
          <p:cNvPr id="3" name="Google Shape;245;p6">
            <a:extLst>
              <a:ext uri="{FF2B5EF4-FFF2-40B4-BE49-F238E27FC236}">
                <a16:creationId xmlns:a16="http://schemas.microsoft.com/office/drawing/2014/main" id="{F4D6D91F-B0A5-E6BF-0EAA-141EB10BB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900" y="57150"/>
            <a:ext cx="109997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x-none" sz="2400" b="1" dirty="0">
                <a:solidFill>
                  <a:schemeClr val="bg1"/>
                </a:solidFill>
                <a:latin typeface="Arial Narrow" panose="020B0606020202030204" pitchFamily="34" charset="0"/>
                <a:cs typeface="Tahoma" panose="020B0604030504040204" pitchFamily="34" charset="0"/>
              </a:rPr>
              <a:t>ДОРОЖНАЯ</a:t>
            </a:r>
            <a:r>
              <a:rPr lang="ru-RU" altLang="x-none" sz="2000" b="1" dirty="0">
                <a:solidFill>
                  <a:schemeClr val="bg1"/>
                </a:solidFill>
                <a:latin typeface="Arial Narrow" panose="020B0606020202030204" pitchFamily="34" charset="0"/>
                <a:cs typeface="Tahoma" panose="020B0604030504040204" pitchFamily="34" charset="0"/>
              </a:rPr>
              <a:t> </a:t>
            </a:r>
            <a:r>
              <a:rPr lang="ru-RU" altLang="x-none" sz="2400" b="1" dirty="0">
                <a:solidFill>
                  <a:schemeClr val="bg1"/>
                </a:solidFill>
                <a:latin typeface="Arial Narrow" panose="020B0606020202030204" pitchFamily="34" charset="0"/>
                <a:cs typeface="Tahoma" panose="020B0604030504040204" pitchFamily="34" charset="0"/>
              </a:rPr>
              <a:t>КАРТА МЗ РК «О РЕАЛИЗАЦИИ МЕР ПО ПРЕДОТВРАЩЕНИЮ ВИЧ-ИНФЕКЦИИ В РК НА 2023-2026 ГОДЫ»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3FBFE52-7E6A-C26F-D56F-38C8DD1CAD5D}"/>
              </a:ext>
            </a:extLst>
          </p:cNvPr>
          <p:cNvSpPr/>
          <p:nvPr/>
        </p:nvSpPr>
        <p:spPr>
          <a:xfrm>
            <a:off x="10666413" y="42863"/>
            <a:ext cx="639762" cy="752475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1A7197-C0E5-B6E6-37EC-FC5CB3C0AAF1}"/>
              </a:ext>
            </a:extLst>
          </p:cNvPr>
          <p:cNvSpPr/>
          <p:nvPr/>
        </p:nvSpPr>
        <p:spPr>
          <a:xfrm>
            <a:off x="11404600" y="42863"/>
            <a:ext cx="711200" cy="7524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1201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Users\User\Downloads\Области РК распрастраненность1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41" t="26850" r="5705" b="27092"/>
          <a:stretch/>
        </p:blipFill>
        <p:spPr bwMode="auto">
          <a:xfrm>
            <a:off x="825014" y="1459920"/>
            <a:ext cx="10463285" cy="463338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36724" y="2241964"/>
            <a:ext cx="8039913" cy="2631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Narrow" panose="020B0606020202030204" pitchFamily="34" charset="0"/>
              </a:rPr>
              <a:t>СПАСИБО ЗА ВНИМАНИЕ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876457" y="334294"/>
            <a:ext cx="243978" cy="3508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1680" b="1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13654" y="5900050"/>
            <a:ext cx="250786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80" b="1" dirty="0">
                <a:solidFill>
                  <a:schemeClr val="accent6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info@kncdiz.kz</a:t>
            </a:r>
            <a:endParaRPr lang="ru-RU" sz="288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077553" y="89958"/>
            <a:ext cx="9112037" cy="859610"/>
            <a:chOff x="1223293" y="89958"/>
            <a:chExt cx="7593364" cy="85961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223293" y="89958"/>
              <a:ext cx="71593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361950" y="148625"/>
              <a:ext cx="454707" cy="80094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16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77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44;p6">
            <a:extLst>
              <a:ext uri="{FF2B5EF4-FFF2-40B4-BE49-F238E27FC236}">
                <a16:creationId xmlns:a16="http://schemas.microsoft.com/office/drawing/2014/main" id="{923C5D2B-78D2-E8EF-26C6-67C25F6D2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567988" cy="7397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x-none" sz="2800" b="1" dirty="0">
                <a:solidFill>
                  <a:schemeClr val="bg1"/>
                </a:solidFill>
              </a:rPr>
              <a:t>ИСТОРИЯ СЛУЖБЫ В РЕСПУБЛИКЕ КАЗАХСТАН (35 ЛЕТ)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052E30-DAF6-CB90-E08E-FF94A8B5BF96}"/>
              </a:ext>
            </a:extLst>
          </p:cNvPr>
          <p:cNvSpPr/>
          <p:nvPr/>
        </p:nvSpPr>
        <p:spPr>
          <a:xfrm>
            <a:off x="10704513" y="-12700"/>
            <a:ext cx="639762" cy="752475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4D0D20A-B918-B097-FE03-61A77CA6977A}"/>
              </a:ext>
            </a:extLst>
          </p:cNvPr>
          <p:cNvSpPr/>
          <p:nvPr/>
        </p:nvSpPr>
        <p:spPr>
          <a:xfrm>
            <a:off x="11480800" y="-6351"/>
            <a:ext cx="711200" cy="7524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889168-E40B-4A5D-591E-8167108B1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842" y="1101775"/>
            <a:ext cx="1526576" cy="14942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7EDEA9-5863-3E38-9AF7-8DA20130E262}"/>
              </a:ext>
            </a:extLst>
          </p:cNvPr>
          <p:cNvSpPr txBox="1"/>
          <p:nvPr/>
        </p:nvSpPr>
        <p:spPr>
          <a:xfrm>
            <a:off x="336119" y="2599151"/>
            <a:ext cx="311511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Первый случай ВИЧ-инфекции.</a:t>
            </a:r>
          </a:p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Начало формирования системы профилактики и контроля</a:t>
            </a:r>
          </a:p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Акцент на выявление ВИЧ среди доноров, мигрантов, медработников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D4E4E6-6C04-DD3A-75A1-DC51ABF16D89}"/>
              </a:ext>
            </a:extLst>
          </p:cNvPr>
          <p:cNvSpPr txBox="1"/>
          <p:nvPr/>
        </p:nvSpPr>
        <p:spPr>
          <a:xfrm>
            <a:off x="986902" y="739775"/>
            <a:ext cx="1526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1987 </a:t>
            </a:r>
            <a:endParaRPr lang="ru-RU" sz="2000" b="1" u="none" strike="noStrike" cap="none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EC99DAE-DFFF-B7C7-0DC5-A62A10DEA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818" y="1111172"/>
            <a:ext cx="1432036" cy="14848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0A55F9-4732-28DD-2986-B1903A2DA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0660" y="1109107"/>
            <a:ext cx="1452149" cy="148257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796FE8C-58A2-287C-1B6C-BFB3D85E6F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842" y="4409552"/>
            <a:ext cx="1526576" cy="133536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5FC4585-271F-14C9-0C30-8C718B4E65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4818" y="4409553"/>
            <a:ext cx="1432036" cy="133536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82DB986-F18E-A148-C9B8-DA71CD1350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13452" y="1143146"/>
            <a:ext cx="1526576" cy="144853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AAF60CC-6FCC-5DBC-08B4-CF48058C13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0659" y="4409552"/>
            <a:ext cx="1452149" cy="133536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99D2A77-780A-8D33-406B-63D5E597F9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13452" y="4409552"/>
            <a:ext cx="1526576" cy="1335362"/>
          </a:xfrm>
          <a:prstGeom prst="rect">
            <a:avLst/>
          </a:prstGeom>
        </p:spPr>
      </p:pic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F5551B24-AC79-2337-DD5A-61A35346D2D0}"/>
              </a:ext>
            </a:extLst>
          </p:cNvPr>
          <p:cNvCxnSpPr>
            <a:cxnSpLocks/>
          </p:cNvCxnSpPr>
          <p:nvPr/>
        </p:nvCxnSpPr>
        <p:spPr>
          <a:xfrm flipH="1">
            <a:off x="3416453" y="924441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864F9EE3-3C57-635D-9EBB-8BD886EA731B}"/>
              </a:ext>
            </a:extLst>
          </p:cNvPr>
          <p:cNvCxnSpPr>
            <a:cxnSpLocks/>
          </p:cNvCxnSpPr>
          <p:nvPr/>
        </p:nvCxnSpPr>
        <p:spPr>
          <a:xfrm flipH="1">
            <a:off x="6370554" y="924441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F3C9BD23-55DC-7D72-D6E3-40CD72819465}"/>
              </a:ext>
            </a:extLst>
          </p:cNvPr>
          <p:cNvCxnSpPr>
            <a:cxnSpLocks/>
          </p:cNvCxnSpPr>
          <p:nvPr/>
        </p:nvCxnSpPr>
        <p:spPr>
          <a:xfrm flipH="1">
            <a:off x="9250737" y="924441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B0AF22A-9C9C-24C2-E368-53036D619B0B}"/>
              </a:ext>
            </a:extLst>
          </p:cNvPr>
          <p:cNvSpPr txBox="1"/>
          <p:nvPr/>
        </p:nvSpPr>
        <p:spPr>
          <a:xfrm>
            <a:off x="4187548" y="745749"/>
            <a:ext cx="1526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1990</a:t>
            </a:r>
            <a:r>
              <a:rPr lang="ru-RU" b="1" u="none" strike="noStrike" cap="none" dirty="0">
                <a:solidFill>
                  <a:schemeClr val="dk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 </a:t>
            </a:r>
            <a:endParaRPr lang="ru-RU" sz="2000" b="1" u="none" strike="noStrike" cap="none" dirty="0">
              <a:solidFill>
                <a:srgbClr val="FF0000"/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33" name="Rectangle 1">
            <a:extLst>
              <a:ext uri="{FF2B5EF4-FFF2-40B4-BE49-F238E27FC236}">
                <a16:creationId xmlns:a16="http://schemas.microsoft.com/office/drawing/2014/main" id="{88DAE896-B79A-CA1B-371F-BF81CA180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3662" y="2605125"/>
            <a:ext cx="296449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Создание первых центров профилактики и борьбы со СПИДом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Увеличение охвата лабораторной диагностики</a:t>
            </a:r>
            <a:endParaRPr lang="ru-RU" altLang="ru-KZ" sz="1400" b="1" dirty="0">
              <a:solidFill>
                <a:schemeClr val="dk1"/>
              </a:solidFill>
              <a:latin typeface="Arial Narrow" panose="020B0606020202030204" pitchFamily="34" charset="0"/>
              <a:cs typeface="Arial"/>
            </a:endParaRP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ru-RU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Введение учета и регистрации случаев ВИЧ-инфекции</a:t>
            </a:r>
            <a:endParaRPr lang="ru-KZ" altLang="ru-KZ" sz="1400" b="1" dirty="0">
              <a:solidFill>
                <a:schemeClr val="dk1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9481033-8993-2977-8752-8BEA27677004}"/>
              </a:ext>
            </a:extLst>
          </p:cNvPr>
          <p:cNvSpPr txBox="1"/>
          <p:nvPr/>
        </p:nvSpPr>
        <p:spPr>
          <a:xfrm>
            <a:off x="7051793" y="773813"/>
            <a:ext cx="1526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2000</a:t>
            </a:r>
            <a:r>
              <a:rPr lang="ru-RU" b="1" u="none" strike="noStrike" cap="none" dirty="0">
                <a:solidFill>
                  <a:schemeClr val="dk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 </a:t>
            </a:r>
            <a:endParaRPr lang="ru-RU" sz="2000" b="1" u="none" strike="noStrike" cap="none" dirty="0">
              <a:solidFill>
                <a:srgbClr val="FF0000"/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35" name="Rectangle 2">
            <a:extLst>
              <a:ext uri="{FF2B5EF4-FFF2-40B4-BE49-F238E27FC236}">
                <a16:creationId xmlns:a16="http://schemas.microsoft.com/office/drawing/2014/main" id="{F6C94E33-582A-D9DA-0A7E-D8F5D6A44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6219" y="2591677"/>
            <a:ext cx="285486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Увеличение финансирования программ по ВИЧ/СПИДу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Запуск программ профилактики среди ключевых групп населения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Международное сотрудничество и привлечение грантов Глобального фонда</a:t>
            </a:r>
            <a:endParaRPr lang="ru-KZ" altLang="ru-KZ" sz="1400" b="1" dirty="0">
              <a:solidFill>
                <a:schemeClr val="dk1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4C7D74-EF95-AD22-E6E4-B42D2C38E230}"/>
              </a:ext>
            </a:extLst>
          </p:cNvPr>
          <p:cNvSpPr txBox="1"/>
          <p:nvPr/>
        </p:nvSpPr>
        <p:spPr>
          <a:xfrm>
            <a:off x="9954224" y="789764"/>
            <a:ext cx="1526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2010</a:t>
            </a:r>
            <a:r>
              <a:rPr lang="ru-RU" b="1" u="none" strike="noStrike" cap="none" dirty="0">
                <a:solidFill>
                  <a:schemeClr val="dk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 </a:t>
            </a:r>
            <a:endParaRPr lang="ru-RU" sz="2000" b="1" u="none" strike="noStrike" cap="none" dirty="0">
              <a:solidFill>
                <a:srgbClr val="FF0000"/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03711DB6-321B-D08B-A00E-5D721E9F6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1084" y="2604135"/>
            <a:ext cx="294177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Введение антиретровирусной терапии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Расширение доступа к лечению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3A4261-2BA1-C45E-2EA1-1E5D06A42CDF}"/>
              </a:ext>
            </a:extLst>
          </p:cNvPr>
          <p:cNvSpPr txBox="1"/>
          <p:nvPr/>
        </p:nvSpPr>
        <p:spPr>
          <a:xfrm>
            <a:off x="4859634" y="3988265"/>
            <a:ext cx="24281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u="none" strike="noStrike" cap="none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НАСТОЯЩЕЕ ВРЕМЯ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FFAF365-7F83-075E-4F98-D14E047CAB84}"/>
              </a:ext>
            </a:extLst>
          </p:cNvPr>
          <p:cNvSpPr txBox="1"/>
          <p:nvPr/>
        </p:nvSpPr>
        <p:spPr>
          <a:xfrm>
            <a:off x="370902" y="5882303"/>
            <a:ext cx="30803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Информационные кампании, развитие новых методов профилактики</a:t>
            </a:r>
            <a:endParaRPr lang="ru-KZ" sz="1400" b="1" dirty="0">
              <a:solidFill>
                <a:schemeClr val="dk1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1" name="Rectangle 4">
            <a:extLst>
              <a:ext uri="{FF2B5EF4-FFF2-40B4-BE49-F238E27FC236}">
                <a16:creationId xmlns:a16="http://schemas.microsoft.com/office/drawing/2014/main" id="{216BFA5C-C9C4-5DBC-FB9B-AAEFB387F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991" y="5525475"/>
            <a:ext cx="2712027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KZ" altLang="ru-K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Борьба со стигмой и дискриминацией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KZ" altLang="ru-KZ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Расширение программ для молодежи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9E45FE-31DE-D0D9-0A1E-ED736D3887FA}"/>
              </a:ext>
            </a:extLst>
          </p:cNvPr>
          <p:cNvSpPr txBox="1"/>
          <p:nvPr/>
        </p:nvSpPr>
        <p:spPr>
          <a:xfrm>
            <a:off x="3612009" y="5882653"/>
            <a:ext cx="27585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Служба Казахстана прошла большой путь развития</a:t>
            </a:r>
          </a:p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Необходимость дальнейших усилий в профилактике и лечении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3F8EB41-45AC-3847-5660-CDD8CAA21E09}"/>
              </a:ext>
            </a:extLst>
          </p:cNvPr>
          <p:cNvSpPr txBox="1"/>
          <p:nvPr/>
        </p:nvSpPr>
        <p:spPr>
          <a:xfrm>
            <a:off x="6531327" y="5881045"/>
            <a:ext cx="27442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Дальнейшая работа над улучшением доступности медицинской помощи и профилактики</a:t>
            </a:r>
            <a:endParaRPr lang="ru-KZ" sz="1400" b="1" dirty="0">
              <a:solidFill>
                <a:schemeClr val="dk1"/>
              </a:solidFill>
              <a:latin typeface="Arial Narrow" panose="020B0606020202030204" pitchFamily="34" charset="0"/>
              <a:cs typeface="Arial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C1F4FAB6-76F1-F4B5-BF40-7B8493306B3B}"/>
              </a:ext>
            </a:extLst>
          </p:cNvPr>
          <p:cNvCxnSpPr>
            <a:cxnSpLocks/>
          </p:cNvCxnSpPr>
          <p:nvPr/>
        </p:nvCxnSpPr>
        <p:spPr>
          <a:xfrm flipH="1">
            <a:off x="3402230" y="4406252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CF0D8F03-DA37-868C-1B93-3E169FA0058C}"/>
              </a:ext>
            </a:extLst>
          </p:cNvPr>
          <p:cNvCxnSpPr>
            <a:cxnSpLocks/>
          </p:cNvCxnSpPr>
          <p:nvPr/>
        </p:nvCxnSpPr>
        <p:spPr>
          <a:xfrm flipH="1">
            <a:off x="6359500" y="4384478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5F8D52C1-B5EA-E91D-B9FC-FC9054BBF8BC}"/>
              </a:ext>
            </a:extLst>
          </p:cNvPr>
          <p:cNvCxnSpPr>
            <a:cxnSpLocks/>
          </p:cNvCxnSpPr>
          <p:nvPr/>
        </p:nvCxnSpPr>
        <p:spPr>
          <a:xfrm flipH="1">
            <a:off x="9246057" y="4357597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476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64"/>
          <a:stretch/>
        </p:blipFill>
        <p:spPr bwMode="auto">
          <a:xfrm>
            <a:off x="2382780" y="1837271"/>
            <a:ext cx="1497838" cy="105122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TextBox 108"/>
          <p:cNvSpPr txBox="1"/>
          <p:nvPr/>
        </p:nvSpPr>
        <p:spPr>
          <a:xfrm>
            <a:off x="8331147" y="1071878"/>
            <a:ext cx="2816043" cy="612934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anose="020B0606020202030204" pitchFamily="34" charset="0"/>
            </a:endParaRPr>
          </a:p>
          <a:p>
            <a:pPr algn="ctr"/>
            <a:r>
              <a:rPr lang="ru-RU" sz="1400" b="1" dirty="0">
                <a:solidFill>
                  <a:prstClr val="white"/>
                </a:solidFill>
                <a:latin typeface="Arial Narrow" panose="020B0606020202030204" pitchFamily="34" charset="0"/>
              </a:rPr>
              <a:t>НА ГОРОДСКОМ УРОВНЕ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549220" y="5409122"/>
            <a:ext cx="2379496" cy="408623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123 ПУНКТА ДОВЕРИЯ</a:t>
            </a:r>
          </a:p>
        </p:txBody>
      </p:sp>
      <p:sp>
        <p:nvSpPr>
          <p:cNvPr id="57" name="Прямоугольник 8"/>
          <p:cNvSpPr>
            <a:spLocks noChangeArrowheads="1"/>
          </p:cNvSpPr>
          <p:nvPr/>
        </p:nvSpPr>
        <p:spPr bwMode="auto">
          <a:xfrm>
            <a:off x="258705" y="6105196"/>
            <a:ext cx="11933295" cy="64624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354" tIns="45675" rIns="91354" bIns="45675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Приказ МЗ СССР №239 от 10.04.1989 года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«</a:t>
            </a: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Об организации службы профилактики СПИД в СССР»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Приказ МЗ Каз. ССР за № 706 от 25.10.1989 года «Об организации республиканской службы профилактики СПИД в Казахской ССР»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Постановление Правительства от 5 августа 1995 года № 1084 о создании Координационного Совета по профилактике и борьбе со СПИД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7639" y="1048419"/>
            <a:ext cx="2461330" cy="578882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НА РЕСПУБЛИКАНСКОМ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 УРОВНЕ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7639" y="2995688"/>
            <a:ext cx="2351261" cy="885248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91354" tIns="45675" rIns="91354" bIns="45675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КНЦДИЗ – 2019 </a:t>
            </a:r>
          </a:p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(РЦ СПИД – 1989)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5400000">
            <a:off x="806454" y="2127292"/>
            <a:ext cx="1368387" cy="368405"/>
          </a:xfrm>
          <a:prstGeom prst="rightArrow">
            <a:avLst/>
          </a:prstGeom>
          <a:solidFill>
            <a:srgbClr val="2BA3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4" tIns="45675" rIns="91354" bIns="4567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77639" y="4032757"/>
            <a:ext cx="11677800" cy="442674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</a:rPr>
              <a:t>ПОДРАЗДЕЛЕНИЯ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72351" y="1068632"/>
            <a:ext cx="2084387" cy="698063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НА ОБЛАСТНОМ УРОВНЕ</a:t>
            </a:r>
          </a:p>
          <a:p>
            <a:endParaRPr lang="ru-RU" sz="700" dirty="0"/>
          </a:p>
        </p:txBody>
      </p:sp>
      <p:grpSp>
        <p:nvGrpSpPr>
          <p:cNvPr id="72" name="Группа 71"/>
          <p:cNvGrpSpPr/>
          <p:nvPr/>
        </p:nvGrpSpPr>
        <p:grpSpPr>
          <a:xfrm>
            <a:off x="7793011" y="1786108"/>
            <a:ext cx="4121350" cy="2034924"/>
            <a:chOff x="-2655033" y="1569674"/>
            <a:chExt cx="9458562" cy="933886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664"/>
            <a:stretch/>
          </p:blipFill>
          <p:spPr bwMode="auto">
            <a:xfrm>
              <a:off x="-18781" y="1569674"/>
              <a:ext cx="3630701" cy="559223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TextBox 75"/>
            <p:cNvSpPr txBox="1"/>
            <p:nvPr/>
          </p:nvSpPr>
          <p:spPr>
            <a:xfrm>
              <a:off x="-2655033" y="2175385"/>
              <a:ext cx="9458562" cy="32817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</a:rPr>
                <a:t>ГОРОДСКИЕ ЦЕНТРЫ ПО ПРОФИЛАКТИКЕ ВИЧ-ИНФЕКЦИ (1990, 1996, 2019) - 3</a:t>
              </a:r>
              <a:endParaRPr lang="ru-RU" sz="500" b="1" i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" b="1" i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4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7944F16A-E7C4-4A35-93D0-256079E00A65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Стрелка вправо 60">
            <a:extLst>
              <a:ext uri="{FF2B5EF4-FFF2-40B4-BE49-F238E27FC236}">
                <a16:creationId xmlns:a16="http://schemas.microsoft.com/office/drawing/2014/main" id="{697FD16F-F670-7D0F-EFB6-1B9778F7A551}"/>
              </a:ext>
            </a:extLst>
          </p:cNvPr>
          <p:cNvSpPr/>
          <p:nvPr/>
        </p:nvSpPr>
        <p:spPr>
          <a:xfrm rot="5400000">
            <a:off x="4801187" y="2295848"/>
            <a:ext cx="1426712" cy="368405"/>
          </a:xfrm>
          <a:prstGeom prst="rightArrow">
            <a:avLst/>
          </a:prstGeom>
          <a:solidFill>
            <a:srgbClr val="2BA3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4" tIns="45675" rIns="91354" bIns="4567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Стрелка вправо 60">
            <a:extLst>
              <a:ext uri="{FF2B5EF4-FFF2-40B4-BE49-F238E27FC236}">
                <a16:creationId xmlns:a16="http://schemas.microsoft.com/office/drawing/2014/main" id="{A5055AD6-8C7D-7329-7ED6-24F583199785}"/>
              </a:ext>
            </a:extLst>
          </p:cNvPr>
          <p:cNvSpPr/>
          <p:nvPr/>
        </p:nvSpPr>
        <p:spPr>
          <a:xfrm rot="5400000">
            <a:off x="2272123" y="4729732"/>
            <a:ext cx="933690" cy="368405"/>
          </a:xfrm>
          <a:prstGeom prst="rightArrow">
            <a:avLst/>
          </a:prstGeom>
          <a:solidFill>
            <a:srgbClr val="2BA3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4" tIns="45675" rIns="91354" bIns="4567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Google Shape;244;p6">
            <a:extLst>
              <a:ext uri="{FF2B5EF4-FFF2-40B4-BE49-F238E27FC236}">
                <a16:creationId xmlns:a16="http://schemas.microsoft.com/office/drawing/2014/main" id="{677283AF-9F76-1384-38A3-919B335D9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567988" cy="7397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x-none" sz="2800" b="1" dirty="0">
                <a:solidFill>
                  <a:schemeClr val="bg1"/>
                </a:solidFill>
              </a:rPr>
              <a:t>СТРУКТУРА СЛУЖБЫ В РЕСПУБЛИКЕ КАЗАХСТАН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43BEDA8-60AA-AB30-DD01-E7DCE4A47EC0}"/>
              </a:ext>
            </a:extLst>
          </p:cNvPr>
          <p:cNvSpPr/>
          <p:nvPr/>
        </p:nvSpPr>
        <p:spPr>
          <a:xfrm>
            <a:off x="10704513" y="-12700"/>
            <a:ext cx="639762" cy="752475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3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4B6D12-BB38-050C-8C0B-7CB52B6A99DC}"/>
              </a:ext>
            </a:extLst>
          </p:cNvPr>
          <p:cNvSpPr/>
          <p:nvPr/>
        </p:nvSpPr>
        <p:spPr>
          <a:xfrm>
            <a:off x="11480800" y="-6351"/>
            <a:ext cx="711200" cy="7524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11" name="Стрелка вправо 60">
            <a:extLst>
              <a:ext uri="{FF2B5EF4-FFF2-40B4-BE49-F238E27FC236}">
                <a16:creationId xmlns:a16="http://schemas.microsoft.com/office/drawing/2014/main" id="{D8122552-5B23-7B63-75E4-E40C850C0BE7}"/>
              </a:ext>
            </a:extLst>
          </p:cNvPr>
          <p:cNvSpPr/>
          <p:nvPr/>
        </p:nvSpPr>
        <p:spPr>
          <a:xfrm rot="5400000">
            <a:off x="8992871" y="4758074"/>
            <a:ext cx="933690" cy="368405"/>
          </a:xfrm>
          <a:prstGeom prst="rightArrow">
            <a:avLst/>
          </a:prstGeom>
          <a:solidFill>
            <a:srgbClr val="2BA3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4" tIns="45675" rIns="91354" bIns="4567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9BBEE3-AE8E-0943-B2B9-4AC4B95BC5BE}"/>
              </a:ext>
            </a:extLst>
          </p:cNvPr>
          <p:cNvSpPr txBox="1"/>
          <p:nvPr/>
        </p:nvSpPr>
        <p:spPr>
          <a:xfrm>
            <a:off x="7148945" y="5409122"/>
            <a:ext cx="4331855" cy="408623"/>
          </a:xfrm>
          <a:prstGeom prst="roundRect">
            <a:avLst/>
          </a:prstGeom>
          <a:solidFill>
            <a:srgbClr val="2BA3B8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27 ДРУЖЕСТВЕННЫХ КАБИНЕТОВ</a:t>
            </a:r>
          </a:p>
        </p:txBody>
      </p:sp>
      <p:sp>
        <p:nvSpPr>
          <p:cNvPr id="13" name="Прямоугольник 2">
            <a:extLst>
              <a:ext uri="{FF2B5EF4-FFF2-40B4-BE49-F238E27FC236}">
                <a16:creationId xmlns:a16="http://schemas.microsoft.com/office/drawing/2014/main" id="{12FB817A-18D3-3BF4-EC13-2AF2AA1F022B}"/>
              </a:ext>
            </a:extLst>
          </p:cNvPr>
          <p:cNvSpPr/>
          <p:nvPr/>
        </p:nvSpPr>
        <p:spPr>
          <a:xfrm>
            <a:off x="3667991" y="3193405"/>
            <a:ext cx="3896591" cy="61283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91354" tIns="45675" rIns="91354" bIns="45675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ВСЕГО ОБЛАСТНЫХ – 17 (1989 – 2022)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76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21AB13F-8DBE-33DD-B4CE-4466179EB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10625684" y="1579135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61C2FD9C-2A3F-B549-80E6-3891DA38F6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266266" y="4177962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34EF5D6-9D36-DC6F-F410-B664A0493B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8630218" y="1571419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4CDF7AC-29B1-730E-524F-1AA15944A4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rgbClr val="1F497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6565293" y="1579135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B8B5CCA-4902-65D0-BCFC-FFDD77D2F9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4428145" y="1579135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781E98D-3124-638A-4DCE-7CE6FA713A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448" b="58016" l="34826" r="38418">
                        <a14:foregroundMark x1="35677" y1="55556" x2="35677" y2="55556"/>
                        <a14:foregroundMark x1="36979" y1="55648" x2="36979" y2="55648"/>
                        <a14:foregroundMark x1="37448" y1="55648" x2="37448" y2="55648"/>
                        <a14:foregroundMark x1="37656" y1="56204" x2="37656" y2="56204"/>
                        <a14:foregroundMark x1="36563" y1="54352" x2="36563" y2="54352"/>
                      </a14:backgroundRemoval>
                    </a14:imgEffect>
                  </a14:imgLayer>
                </a14:imgProps>
              </a:ext>
            </a:extLst>
          </a:blip>
          <a:srcRect l="34823" t="50765" r="61445" b="42103"/>
          <a:stretch/>
        </p:blipFill>
        <p:spPr bwMode="auto">
          <a:xfrm>
            <a:off x="4579460" y="1640697"/>
            <a:ext cx="979601" cy="956930"/>
          </a:xfrm>
          <a:prstGeom prst="round2DiagRect">
            <a:avLst>
              <a:gd name="adj1" fmla="val 16667"/>
              <a:gd name="adj2" fmla="val 1280"/>
            </a:avLst>
          </a:prstGeom>
          <a:noFill/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8793727-5235-E3E3-0B2B-663C4BF9895B}"/>
              </a:ext>
            </a:extLst>
          </p:cNvPr>
          <p:cNvCxnSpPr>
            <a:cxnSpLocks/>
          </p:cNvCxnSpPr>
          <p:nvPr/>
        </p:nvCxnSpPr>
        <p:spPr>
          <a:xfrm flipH="1">
            <a:off x="1800443" y="875876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59BC97E-10BF-76A0-6DBD-3041716AE59C}"/>
              </a:ext>
            </a:extLst>
          </p:cNvPr>
          <p:cNvCxnSpPr>
            <a:cxnSpLocks/>
          </p:cNvCxnSpPr>
          <p:nvPr/>
        </p:nvCxnSpPr>
        <p:spPr>
          <a:xfrm>
            <a:off x="3906570" y="3538603"/>
            <a:ext cx="0" cy="22265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C58EA69D-F484-5540-80AB-47EF93EC60BE}"/>
              </a:ext>
            </a:extLst>
          </p:cNvPr>
          <p:cNvCxnSpPr>
            <a:cxnSpLocks/>
          </p:cNvCxnSpPr>
          <p:nvPr/>
        </p:nvCxnSpPr>
        <p:spPr>
          <a:xfrm>
            <a:off x="6217036" y="928316"/>
            <a:ext cx="7088" cy="217413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393070D-11F4-801D-A741-6DD6E0D1AB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553" t="40137" r="65366" b="45040"/>
          <a:stretch/>
        </p:blipFill>
        <p:spPr bwMode="auto">
          <a:xfrm>
            <a:off x="365120" y="1579135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434CAD-FBFB-6872-D1CD-89704C2129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4896" t="38313" r="42277" b="38198"/>
          <a:stretch/>
        </p:blipFill>
        <p:spPr bwMode="auto">
          <a:xfrm>
            <a:off x="2254102" y="1571419"/>
            <a:ext cx="1282227" cy="1180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ACCFA84-0F68-50BD-F717-CF8D51166B0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8211" t="44103" r="66768" b="47671"/>
          <a:stretch/>
        </p:blipFill>
        <p:spPr bwMode="auto">
          <a:xfrm>
            <a:off x="6871053" y="1775636"/>
            <a:ext cx="760276" cy="7880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ACB41C5-7726-4644-D465-59C1809A1F4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8220" t="27594" r="61133" b="54162"/>
          <a:stretch/>
        </p:blipFill>
        <p:spPr bwMode="auto">
          <a:xfrm>
            <a:off x="8870906" y="1775636"/>
            <a:ext cx="800855" cy="634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2604C54-75CD-BAD2-9544-BCA962D00F8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6959" t="27822" r="10593" b="35690"/>
          <a:stretch/>
        </p:blipFill>
        <p:spPr bwMode="auto">
          <a:xfrm>
            <a:off x="10870751" y="1775636"/>
            <a:ext cx="821840" cy="751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D7E2AF2-B301-4F82-530B-B34A369F0BC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68755" t="27366" r="11106" b="35690"/>
          <a:stretch/>
        </p:blipFill>
        <p:spPr bwMode="auto">
          <a:xfrm>
            <a:off x="562673" y="4415940"/>
            <a:ext cx="710646" cy="6238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B9B961B-4B9A-5144-E947-34E00CCE5F7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6296" t="47663" r="65110" b="37742"/>
          <a:stretch/>
        </p:blipFill>
        <p:spPr bwMode="auto">
          <a:xfrm>
            <a:off x="8653727" y="4173412"/>
            <a:ext cx="1230248" cy="10123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ECA6E24-5352-A256-67EC-4694AE0B0E1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6167" t="38997" r="65110" b="46180"/>
          <a:stretch/>
        </p:blipFill>
        <p:spPr bwMode="auto">
          <a:xfrm>
            <a:off x="10686867" y="4173412"/>
            <a:ext cx="1221049" cy="10373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2EA5C72-6A32-50D4-AACD-21B03FF5F8CC}"/>
              </a:ext>
            </a:extLst>
          </p:cNvPr>
          <p:cNvSpPr txBox="1"/>
          <p:nvPr/>
        </p:nvSpPr>
        <p:spPr>
          <a:xfrm>
            <a:off x="21138" y="796605"/>
            <a:ext cx="18798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ТЕСТИРОВАНИЕ И КОНСУЛЬТИРОВАНИЕ НА ВИЧ/ИППП/ВГ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B987F94-D4E2-3183-38E6-A1E22EBBA1FE}"/>
              </a:ext>
            </a:extLst>
          </p:cNvPr>
          <p:cNvSpPr txBox="1"/>
          <p:nvPr/>
        </p:nvSpPr>
        <p:spPr>
          <a:xfrm>
            <a:off x="1978343" y="782638"/>
            <a:ext cx="181500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marR="0" lvl="0" indent="0" algn="ctr">
              <a:spcBef>
                <a:spcPts val="0"/>
              </a:spcBef>
              <a:spcAft>
                <a:spcPts val="0"/>
              </a:spcAft>
              <a:buNone/>
              <a:defRPr sz="1400" b="1" u="none" strike="noStrike" cap="none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</a:defRPr>
            </a:lvl1pPr>
          </a:lstStyle>
          <a:p>
            <a:r>
              <a:rPr lang="ru-RU" dirty="0">
                <a:sym typeface="Arial"/>
              </a:rPr>
              <a:t>ПЕРЕНАПРАВЛЕНИЯ ДЛЯ МЕДИКО-СОЦИАЛЬНЫХ УСЛУГ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4D6DA7-8497-1FCD-015A-4CBE67C09323}"/>
              </a:ext>
            </a:extLst>
          </p:cNvPr>
          <p:cNvSpPr txBox="1"/>
          <p:nvPr/>
        </p:nvSpPr>
        <p:spPr>
          <a:xfrm>
            <a:off x="3781919" y="794665"/>
            <a:ext cx="25113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ИНФОРМАЦИОННО-ОБРАЗОВАТЕЛЬНАЯ РАБОТА (СМИ, АКЦИИ, ЛЕКЦИИ</a:t>
            </a:r>
            <a:r>
              <a:rPr lang="ru-RU" sz="1200" b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399E0B3D-B326-05AC-0FE7-C4FC367C8974}"/>
              </a:ext>
            </a:extLst>
          </p:cNvPr>
          <p:cNvCxnSpPr>
            <a:cxnSpLocks/>
          </p:cNvCxnSpPr>
          <p:nvPr/>
        </p:nvCxnSpPr>
        <p:spPr>
          <a:xfrm>
            <a:off x="8250863" y="902096"/>
            <a:ext cx="7088" cy="217413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93D4F678-78F6-5194-9E33-3854AF824B2E}"/>
              </a:ext>
            </a:extLst>
          </p:cNvPr>
          <p:cNvCxnSpPr>
            <a:cxnSpLocks/>
          </p:cNvCxnSpPr>
          <p:nvPr/>
        </p:nvCxnSpPr>
        <p:spPr>
          <a:xfrm>
            <a:off x="10336846" y="865036"/>
            <a:ext cx="7088" cy="217413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62732E54-80F4-D9BC-3CD6-7D32BE878F62}"/>
              </a:ext>
            </a:extLst>
          </p:cNvPr>
          <p:cNvSpPr txBox="1"/>
          <p:nvPr/>
        </p:nvSpPr>
        <p:spPr>
          <a:xfrm>
            <a:off x="6429337" y="875876"/>
            <a:ext cx="16259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ПРОФИЛАКТИКА С  УЧАСТИЕМ НПО</a:t>
            </a:r>
            <a:endParaRPr lang="ru-RU" sz="1400" b="1" u="none" strike="noStrike" cap="none" dirty="0">
              <a:solidFill>
                <a:schemeClr val="dk1"/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49BD39-9026-3B74-87D1-A824EDA1AAB8}"/>
              </a:ext>
            </a:extLst>
          </p:cNvPr>
          <p:cNvSpPr txBox="1"/>
          <p:nvPr/>
        </p:nvSpPr>
        <p:spPr>
          <a:xfrm>
            <a:off x="8334056" y="829529"/>
            <a:ext cx="18695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ПРИМЕНЕНИЕ АУТРИЧ-РАБОТЫ  «РАВНЫЙ-РАВНОМУ»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A0EC26-D30E-4A4E-3B30-A94012719BDD}"/>
              </a:ext>
            </a:extLst>
          </p:cNvPr>
          <p:cNvSpPr txBox="1"/>
          <p:nvPr/>
        </p:nvSpPr>
        <p:spPr>
          <a:xfrm>
            <a:off x="10349350" y="949231"/>
            <a:ext cx="18695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ДОСТУП К  ИГЛАМ И ШПРИЦАМ ЛУИН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41A1651-3644-DC4F-144D-B9D26F401E72}"/>
              </a:ext>
            </a:extLst>
          </p:cNvPr>
          <p:cNvSpPr txBox="1"/>
          <p:nvPr/>
        </p:nvSpPr>
        <p:spPr>
          <a:xfrm>
            <a:off x="355555" y="2880151"/>
            <a:ext cx="1286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dk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1986 </a:t>
            </a:r>
            <a:endParaRPr lang="ru-RU" sz="2000" b="1" u="none" strike="noStrike" cap="none" dirty="0">
              <a:solidFill>
                <a:srgbClr val="FF0000"/>
              </a:solidFill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B19E162-AB6C-E239-B817-848916769EFF}"/>
              </a:ext>
            </a:extLst>
          </p:cNvPr>
          <p:cNvSpPr txBox="1"/>
          <p:nvPr/>
        </p:nvSpPr>
        <p:spPr>
          <a:xfrm>
            <a:off x="2571041" y="2869893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u="none" strike="noStrike" cap="none" dirty="0">
                <a:solidFill>
                  <a:schemeClr val="dk1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1990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C9C7FE9-8C1E-78DE-0E31-37842E6994D4}"/>
              </a:ext>
            </a:extLst>
          </p:cNvPr>
          <p:cNvSpPr txBox="1"/>
          <p:nvPr/>
        </p:nvSpPr>
        <p:spPr>
          <a:xfrm>
            <a:off x="4701101" y="2836830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1990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75C34FB-4183-D0B6-2880-7930F1345BA9}"/>
              </a:ext>
            </a:extLst>
          </p:cNvPr>
          <p:cNvSpPr txBox="1"/>
          <p:nvPr/>
        </p:nvSpPr>
        <p:spPr>
          <a:xfrm>
            <a:off x="6831161" y="2834461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1998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2B97831-BBAC-E1D3-CE28-2F971A529965}"/>
              </a:ext>
            </a:extLst>
          </p:cNvPr>
          <p:cNvSpPr txBox="1"/>
          <p:nvPr/>
        </p:nvSpPr>
        <p:spPr>
          <a:xfrm>
            <a:off x="8986024" y="2819316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00A531F-6088-E8DE-FEFB-70377102A70F}"/>
              </a:ext>
            </a:extLst>
          </p:cNvPr>
          <p:cNvSpPr txBox="1"/>
          <p:nvPr/>
        </p:nvSpPr>
        <p:spPr>
          <a:xfrm>
            <a:off x="10971362" y="2823829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2001</a:t>
            </a:r>
            <a:endParaRPr lang="ru-RU" b="1" dirty="0">
              <a:solidFill>
                <a:schemeClr val="dk1"/>
              </a:solidFill>
              <a:latin typeface="Arial Narrow" panose="020B0606020202030204" pitchFamily="34" charset="0"/>
              <a:cs typeface="Arial"/>
              <a:sym typeface="Arial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F462E5F7-99C2-F03E-310B-BB1F0D23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2235945" y="4183078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3AF1C64D-EA70-5E79-2EC9-8BD3A426BD45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8227" t="38326" r="67210" b="52420"/>
          <a:stretch/>
        </p:blipFill>
        <p:spPr bwMode="auto">
          <a:xfrm>
            <a:off x="2545460" y="4429453"/>
            <a:ext cx="668377" cy="6698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2981B44-1841-3CF9-EEE0-011E74F2DD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4471128" y="4141469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54C96F2-1679-2EB5-DD8D-0E501466F444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3889" b="66019" l="46719" r="52083">
                        <a14:foregroundMark x1="49063" y1="57037" x2="49063" y2="57037"/>
                        <a14:foregroundMark x1="49375" y1="54444" x2="49375" y2="54444"/>
                        <a14:foregroundMark x1="48854" y1="53889" x2="48854" y2="53889"/>
                      </a14:backgroundRemoval>
                    </a14:imgEffect>
                  </a14:imgLayer>
                </a14:imgProps>
              </a:ext>
            </a:extLst>
          </a:blip>
          <a:srcRect l="46051" t="53592" r="47151" b="32496"/>
          <a:stretch/>
        </p:blipFill>
        <p:spPr bwMode="auto">
          <a:xfrm>
            <a:off x="4660991" y="4320129"/>
            <a:ext cx="979602" cy="762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082DE2C4-D721-ED8D-D184-80D6B73BA0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rgbClr val="1F497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463" b="54167" l="26250" r="34948">
                        <a14:foregroundMark x1="26771" y1="42963" x2="26771" y2="42963"/>
                        <a14:foregroundMark x1="27708" y1="42685" x2="27708" y2="42685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27135" y1="42593" x2="27135" y2="42593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063" y1="45926" x2="34063" y2="45926"/>
                        <a14:foregroundMark x1="34844" y1="47130" x2="34427" y2="48241"/>
                        <a14:foregroundMark x1="34010" y1="42963" x2="34115" y2="51852"/>
                        <a14:foregroundMark x1="34115" y1="51852" x2="34010" y2="52685"/>
                        <a14:foregroundMark x1="33906" y1="53704" x2="28229" y2="53241"/>
                        <a14:foregroundMark x1="27240" y1="53241" x2="26302" y2="46296"/>
                        <a14:foregroundMark x1="26302" y1="46296" x2="27135" y2="43426"/>
                        <a14:foregroundMark x1="26927" y1="53241" x2="30781" y2="55278"/>
                        <a14:foregroundMark x1="30781" y1="55278" x2="33958" y2="54167"/>
                        <a14:foregroundMark x1="33958" y1="54167" x2="34010" y2="54167"/>
                        <a14:foregroundMark x1="34479" y1="46204" x2="34948" y2="40833"/>
                        <a14:foregroundMark x1="33802" y1="41944" x2="26927" y2="40463"/>
                        <a14:foregroundMark x1="27500" y1="43704" x2="31406" y2="41944"/>
                        <a14:foregroundMark x1="31406" y1="41944" x2="31615" y2="41204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foregroundMark x1="26563" y1="40463" x2="26563" y2="40463"/>
                        <a14:backgroundMark x1="28854" y1="45370" x2="28854" y2="45370"/>
                        <a14:backgroundMark x1="31667" y1="50093" x2="31667" y2="50093"/>
                      </a14:backgroundRemoval>
                    </a14:imgEffect>
                  </a14:imgLayer>
                </a14:imgProps>
              </a:ext>
            </a:extLst>
          </a:blip>
          <a:srcRect l="26553" t="40137" r="65366" b="45040"/>
          <a:stretch/>
        </p:blipFill>
        <p:spPr bwMode="auto">
          <a:xfrm>
            <a:off x="6630531" y="4141469"/>
            <a:ext cx="1282232" cy="1172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3" name="Google Shape;75;p2">
            <a:extLst>
              <a:ext uri="{FF2B5EF4-FFF2-40B4-BE49-F238E27FC236}">
                <a16:creationId xmlns:a16="http://schemas.microsoft.com/office/drawing/2014/main" id="{0E618700-0915-01F4-8798-39EAE8D5ABCF}"/>
              </a:ext>
            </a:extLst>
          </p:cNvPr>
          <p:cNvPicPr preferRelativeResize="0"/>
          <p:nvPr/>
        </p:nvPicPr>
        <p:blipFill>
          <a:blip r:embed="rId20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>
                        <a14:foregroundMark x1="56765" y1="27059" x2="56765" y2="27059"/>
                        <a14:foregroundMark x1="57353" y1="33176" x2="57353" y2="33176"/>
                        <a14:foregroundMark x1="58824" y1="38588" x2="58824" y2="38588"/>
                        <a14:foregroundMark x1="70000" y1="32000" x2="70000" y2="32000"/>
                        <a14:foregroundMark x1="61765" y1="37647" x2="61765" y2="37647"/>
                        <a14:backgroundMark x1="59706" y1="57647" x2="59706" y2="57647"/>
                        <a14:backgroundMark x1="52647" y1="53176" x2="52647" y2="53176"/>
                        <a14:backgroundMark x1="52647" y1="53176" x2="52647" y2="53176"/>
                        <a14:backgroundMark x1="52647" y1="53176" x2="52647" y2="53176"/>
                        <a14:backgroundMark x1="52647" y1="53176" x2="52647" y2="53176"/>
                        <a14:backgroundMark x1="69412" y1="14118" x2="81176" y2="30824"/>
                        <a14:backgroundMark x1="81176" y1="32000" x2="64118" y2="55529"/>
                        <a14:backgroundMark x1="64118" y1="55529" x2="32059" y2="55529"/>
                        <a14:backgroundMark x1="32059" y1="55529" x2="15000" y2="28471"/>
                        <a14:backgroundMark x1="15000" y1="28471" x2="16471" y2="22588"/>
                        <a14:backgroundMark x1="22647" y1="21882" x2="21176" y2="31529"/>
                        <a14:backgroundMark x1="27647" y1="26353" x2="39412" y2="5882"/>
                        <a14:backgroundMark x1="53235" y1="46353" x2="50588" y2="61412"/>
                        <a14:backgroundMark x1="58501" y1="38588" x2="50588" y2="48235"/>
                        <a14:backgroundMark x1="59273" y1="37647" x2="58501" y2="38588"/>
                        <a14:backgroundMark x1="62941" y1="33176" x2="59273" y2="37647"/>
                        <a14:backgroundMark x1="53962" y1="27059" x2="54118" y2="26353"/>
                        <a14:backgroundMark x1="53235" y1="30353" x2="53962" y2="270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7359" y="4127431"/>
            <a:ext cx="1527715" cy="1909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8161B888-86CB-E263-5F9E-979BF55CBC5F}"/>
              </a:ext>
            </a:extLst>
          </p:cNvPr>
          <p:cNvCxnSpPr>
            <a:cxnSpLocks/>
          </p:cNvCxnSpPr>
          <p:nvPr/>
        </p:nvCxnSpPr>
        <p:spPr>
          <a:xfrm flipH="1">
            <a:off x="1779693" y="3525609"/>
            <a:ext cx="24809" cy="228199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id="{AC973802-5EB2-A7F2-B54B-6EAA1A1ADF8E}"/>
              </a:ext>
            </a:extLst>
          </p:cNvPr>
          <p:cNvCxnSpPr>
            <a:cxnSpLocks/>
          </p:cNvCxnSpPr>
          <p:nvPr/>
        </p:nvCxnSpPr>
        <p:spPr>
          <a:xfrm>
            <a:off x="10367628" y="3525609"/>
            <a:ext cx="0" cy="22265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19ADC2A8-F82C-4052-F347-AF77201F76F7}"/>
              </a:ext>
            </a:extLst>
          </p:cNvPr>
          <p:cNvCxnSpPr>
            <a:cxnSpLocks/>
          </p:cNvCxnSpPr>
          <p:nvPr/>
        </p:nvCxnSpPr>
        <p:spPr>
          <a:xfrm>
            <a:off x="6224124" y="3553286"/>
            <a:ext cx="0" cy="22265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>
            <a:extLst>
              <a:ext uri="{FF2B5EF4-FFF2-40B4-BE49-F238E27FC236}">
                <a16:creationId xmlns:a16="http://schemas.microsoft.com/office/drawing/2014/main" id="{74925597-40B3-DCBE-EC26-3B57BF2674DD}"/>
              </a:ext>
            </a:extLst>
          </p:cNvPr>
          <p:cNvCxnSpPr>
            <a:cxnSpLocks/>
          </p:cNvCxnSpPr>
          <p:nvPr/>
        </p:nvCxnSpPr>
        <p:spPr>
          <a:xfrm>
            <a:off x="8250863" y="3538603"/>
            <a:ext cx="0" cy="22265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BDE6A248-B1CF-97A6-75D3-BE29C61E0C2B}"/>
              </a:ext>
            </a:extLst>
          </p:cNvPr>
          <p:cNvCxnSpPr>
            <a:cxnSpLocks/>
          </p:cNvCxnSpPr>
          <p:nvPr/>
        </p:nvCxnSpPr>
        <p:spPr>
          <a:xfrm>
            <a:off x="3836657" y="875876"/>
            <a:ext cx="0" cy="22265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3613BAAF-D480-085E-FDE1-D18E2A6D1810}"/>
              </a:ext>
            </a:extLst>
          </p:cNvPr>
          <p:cNvSpPr txBox="1"/>
          <p:nvPr/>
        </p:nvSpPr>
        <p:spPr>
          <a:xfrm>
            <a:off x="142887" y="3397036"/>
            <a:ext cx="16229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ДОСТУП К  ПРЕЗЕРВАТИВАМ КГН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AFB9D2-23F7-F662-F3D3-967C63CACF0E}"/>
              </a:ext>
            </a:extLst>
          </p:cNvPr>
          <p:cNvSpPr txBox="1"/>
          <p:nvPr/>
        </p:nvSpPr>
        <p:spPr>
          <a:xfrm>
            <a:off x="1937661" y="3424224"/>
            <a:ext cx="18989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АНТИРЕТРОВИРУСНАЯ ТЕРАПИЯ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F59F7CA-2B6B-51B4-180A-AE1E1AA80282}"/>
              </a:ext>
            </a:extLst>
          </p:cNvPr>
          <p:cNvSpPr txBox="1"/>
          <p:nvPr/>
        </p:nvSpPr>
        <p:spPr>
          <a:xfrm>
            <a:off x="4060528" y="3432985"/>
            <a:ext cx="19345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ПРОФИЛАКТИКА ПЕРЕДАЧИ ВИЧ ОТ МАТЕРИ РЕБЕНКУ</a:t>
            </a:r>
            <a:r>
              <a:rPr lang="ru-RU" sz="1200" b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1AB4B12-C18B-EA99-9050-4307A5351FBA}"/>
              </a:ext>
            </a:extLst>
          </p:cNvPr>
          <p:cNvSpPr txBox="1"/>
          <p:nvPr/>
        </p:nvSpPr>
        <p:spPr>
          <a:xfrm>
            <a:off x="6241947" y="3417158"/>
            <a:ext cx="20303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marR="0" lvl="0" indent="0" algn="ctr">
              <a:spcBef>
                <a:spcPts val="0"/>
              </a:spcBef>
              <a:spcAft>
                <a:spcPts val="0"/>
              </a:spcAft>
              <a:buNone/>
              <a:defRPr sz="1400" b="1" u="none" strike="noStrike" cap="none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</a:defRPr>
            </a:lvl1pPr>
          </a:lstStyle>
          <a:p>
            <a:r>
              <a:rPr lang="ru-RU" dirty="0">
                <a:sym typeface="Arial"/>
              </a:rPr>
              <a:t>ПОДДЕРЖИВАЮЩАЯ ТЕРАПИИ АГОНИСТАМИ ОПИАТОВ ( ПТАО)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EC9052A-9273-4F01-B3E7-ABEFCE191367}"/>
              </a:ext>
            </a:extLst>
          </p:cNvPr>
          <p:cNvSpPr txBox="1"/>
          <p:nvPr/>
        </p:nvSpPr>
        <p:spPr>
          <a:xfrm>
            <a:off x="8257951" y="3489369"/>
            <a:ext cx="21096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ПОСТКОНТАКТНАЯ  ПРОФИЛАКТИКА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60F28CA-3720-7E05-E32A-5A87CC4A5F94}"/>
              </a:ext>
            </a:extLst>
          </p:cNvPr>
          <p:cNvSpPr txBox="1"/>
          <p:nvPr/>
        </p:nvSpPr>
        <p:spPr>
          <a:xfrm>
            <a:off x="10625684" y="3489369"/>
            <a:ext cx="14741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u="none" strike="noStrike" cap="none" dirty="0">
                <a:solidFill>
                  <a:srgbClr val="002060"/>
                </a:solidFill>
                <a:latin typeface="Arial Narrow" panose="020B0606020202030204" pitchFamily="34" charset="0"/>
                <a:ea typeface="Arial"/>
                <a:cs typeface="Arial"/>
                <a:sym typeface="Arial"/>
              </a:rPr>
              <a:t>ДОКОНТАКТНАЯ ПРОФИЛАКТИКА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250D2C6-3663-2A17-073F-CC7DD9FA1794}"/>
              </a:ext>
            </a:extLst>
          </p:cNvPr>
          <p:cNvSpPr txBox="1"/>
          <p:nvPr/>
        </p:nvSpPr>
        <p:spPr>
          <a:xfrm>
            <a:off x="557216" y="5447777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C8977E2-AABA-F1B1-1211-C1BF3F92B33F}"/>
              </a:ext>
            </a:extLst>
          </p:cNvPr>
          <p:cNvSpPr txBox="1"/>
          <p:nvPr/>
        </p:nvSpPr>
        <p:spPr>
          <a:xfrm>
            <a:off x="2561830" y="5468999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2005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7A845A2-2916-29F9-62EA-BA309DD643BB}"/>
              </a:ext>
            </a:extLst>
          </p:cNvPr>
          <p:cNvSpPr txBox="1"/>
          <p:nvPr/>
        </p:nvSpPr>
        <p:spPr>
          <a:xfrm>
            <a:off x="4770209" y="5468999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2007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2C8F0A2-0579-44E3-DC5A-D6ACF7A792E2}"/>
              </a:ext>
            </a:extLst>
          </p:cNvPr>
          <p:cNvSpPr txBox="1"/>
          <p:nvPr/>
        </p:nvSpPr>
        <p:spPr>
          <a:xfrm>
            <a:off x="6868389" y="5482781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2008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77C9D33-A031-DF8A-62E6-E86A77EBE4C1}"/>
              </a:ext>
            </a:extLst>
          </p:cNvPr>
          <p:cNvSpPr txBox="1"/>
          <p:nvPr/>
        </p:nvSpPr>
        <p:spPr>
          <a:xfrm>
            <a:off x="8966223" y="5454334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  <a:sym typeface="Arial"/>
              </a:rPr>
              <a:t>2009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51B03DB-9C7D-69A8-6DE1-117337BD06EF}"/>
              </a:ext>
            </a:extLst>
          </p:cNvPr>
          <p:cNvSpPr txBox="1"/>
          <p:nvPr/>
        </p:nvSpPr>
        <p:spPr>
          <a:xfrm>
            <a:off x="10971363" y="5410529"/>
            <a:ext cx="709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latin typeface="Arial Narrow" panose="020B0606020202030204" pitchFamily="34" charset="0"/>
                <a:cs typeface="Arial"/>
              </a:rPr>
              <a:t>2021</a:t>
            </a:r>
            <a:endParaRPr lang="ru-RU" b="1" dirty="0">
              <a:solidFill>
                <a:schemeClr val="dk1"/>
              </a:solidFill>
              <a:latin typeface="Arial Narrow" panose="020B0606020202030204" pitchFamily="34" charset="0"/>
              <a:cs typeface="Arial"/>
              <a:sym typeface="Arial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25865CD-4D7E-096B-C406-E5272E74BF7A}"/>
              </a:ext>
            </a:extLst>
          </p:cNvPr>
          <p:cNvSpPr txBox="1"/>
          <p:nvPr/>
        </p:nvSpPr>
        <p:spPr>
          <a:xfrm>
            <a:off x="946416" y="5899216"/>
            <a:ext cx="101408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cap="none" dirty="0">
                <a:solidFill>
                  <a:srgbClr val="002060"/>
                </a:solidFill>
                <a:latin typeface="Arial Narrow" panose="020B0606020202030204" pitchFamily="34" charset="0"/>
              </a:rPr>
              <a:t>В РЕСПУБЛИКЕ КАЗАХСТАН  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ВНЕДРЕНЫ ВСЕ 12 ПРОФИЛАКТИЧЕСКИХ ПРОГРАММ, РЕКОМЕНДОВАННЫХ ВОЗ</a:t>
            </a:r>
            <a:endParaRPr lang="ru-RU" b="1" cap="none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9D018A4-28F3-F790-5877-3A3080815B85}"/>
              </a:ext>
            </a:extLst>
          </p:cNvPr>
          <p:cNvSpPr/>
          <p:nvPr/>
        </p:nvSpPr>
        <p:spPr>
          <a:xfrm>
            <a:off x="10723005" y="-20117"/>
            <a:ext cx="639762" cy="752475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4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905D67-B63D-3A6C-0B3B-776CAA9CD350}"/>
              </a:ext>
            </a:extLst>
          </p:cNvPr>
          <p:cNvSpPr/>
          <p:nvPr/>
        </p:nvSpPr>
        <p:spPr>
          <a:xfrm>
            <a:off x="11480800" y="0"/>
            <a:ext cx="711200" cy="7524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6" name="Google Shape;244;p6">
            <a:extLst>
              <a:ext uri="{FF2B5EF4-FFF2-40B4-BE49-F238E27FC236}">
                <a16:creationId xmlns:a16="http://schemas.microsoft.com/office/drawing/2014/main" id="{71E4363A-9F29-82B6-9E60-DCB52489D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0117"/>
            <a:ext cx="10567988" cy="7397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x-none" altLang="x-none"/>
          </a:p>
        </p:txBody>
      </p:sp>
      <p:sp>
        <p:nvSpPr>
          <p:cNvPr id="7" name="Google Shape;245;p6">
            <a:extLst>
              <a:ext uri="{FF2B5EF4-FFF2-40B4-BE49-F238E27FC236}">
                <a16:creationId xmlns:a16="http://schemas.microsoft.com/office/drawing/2014/main" id="{7A918C38-A971-DB59-AD9B-BF07F5F01A3C}"/>
              </a:ext>
            </a:extLst>
          </p:cNvPr>
          <p:cNvSpPr txBox="1"/>
          <p:nvPr/>
        </p:nvSpPr>
        <p:spPr>
          <a:xfrm>
            <a:off x="21138" y="210771"/>
            <a:ext cx="10532675" cy="58261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x-none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РЕАЛИЗАЦИЯ ПРОФИЛАКТИЧЕСКИХ ПРОГРАММ, РЕКОМЕНДОВАННЫХ ВОЗ</a:t>
            </a:r>
          </a:p>
        </p:txBody>
      </p:sp>
    </p:spTree>
    <p:extLst>
      <p:ext uri="{BB962C8B-B14F-4D97-AF65-F5344CB8AC3E}">
        <p14:creationId xmlns:p14="http://schemas.microsoft.com/office/powerpoint/2010/main" val="149391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Google Shape;227;p6"/>
          <p:cNvSpPr txBox="1">
            <a:spLocks noChangeArrowheads="1"/>
          </p:cNvSpPr>
          <p:nvPr/>
        </p:nvSpPr>
        <p:spPr bwMode="auto">
          <a:xfrm>
            <a:off x="1290918" y="766861"/>
            <a:ext cx="3973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ОСНОВНЫЕ ПОКАЗАТЕЛИ</a:t>
            </a:r>
          </a:p>
        </p:txBody>
      </p:sp>
      <p:sp>
        <p:nvSpPr>
          <p:cNvPr id="4099" name="Google Shape;229;p6"/>
          <p:cNvSpPr txBox="1">
            <a:spLocks noChangeArrowheads="1"/>
          </p:cNvSpPr>
          <p:nvPr/>
        </p:nvSpPr>
        <p:spPr bwMode="auto">
          <a:xfrm>
            <a:off x="7910908" y="699128"/>
            <a:ext cx="229841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ГЕНДЕРНЫЙ СОСТАВ</a:t>
            </a:r>
          </a:p>
        </p:txBody>
      </p:sp>
      <p:pic>
        <p:nvPicPr>
          <p:cNvPr id="4101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44" y="3470346"/>
            <a:ext cx="1014041" cy="7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3529" y="1342690"/>
            <a:ext cx="1002107" cy="903192"/>
          </a:xfrm>
          <a:prstGeom prst="rect">
            <a:avLst/>
          </a:prstGeom>
        </p:spPr>
      </p:pic>
      <p:sp>
        <p:nvSpPr>
          <p:cNvPr id="4104" name="TextBox 6"/>
          <p:cNvSpPr txBox="1">
            <a:spLocks noChangeArrowheads="1"/>
          </p:cNvSpPr>
          <p:nvPr/>
        </p:nvSpPr>
        <p:spPr bwMode="auto">
          <a:xfrm>
            <a:off x="1544542" y="2807551"/>
            <a:ext cx="3768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ВЫЯВЛЕНО НОВЫХ СЛУЧАЕВ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(среди граждан РК)</a:t>
            </a:r>
          </a:p>
        </p:txBody>
      </p:sp>
      <p:sp>
        <p:nvSpPr>
          <p:cNvPr id="4105" name="TextBox 7"/>
          <p:cNvSpPr txBox="1">
            <a:spLocks noChangeArrowheads="1"/>
          </p:cNvSpPr>
          <p:nvPr/>
        </p:nvSpPr>
        <p:spPr bwMode="auto">
          <a:xfrm>
            <a:off x="1503108" y="3589338"/>
            <a:ext cx="3723734" cy="584775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ЗАБОЛЕВАЕМОСТЬ НА 100 ТЫС. НАСЕЛЕНИЯ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0965" y="2451825"/>
            <a:ext cx="917549" cy="907364"/>
          </a:xfrm>
          <a:prstGeom prst="rect">
            <a:avLst/>
          </a:prstGeom>
        </p:spPr>
      </p:pic>
      <p:sp>
        <p:nvSpPr>
          <p:cNvPr id="4109" name="Google Shape;229;p6"/>
          <p:cNvSpPr txBox="1">
            <a:spLocks noChangeArrowheads="1"/>
          </p:cNvSpPr>
          <p:nvPr/>
        </p:nvSpPr>
        <p:spPr bwMode="auto">
          <a:xfrm>
            <a:off x="7468495" y="2237952"/>
            <a:ext cx="3525837" cy="36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k-KZ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ПО ВОЗРАСТНЫМ ГРУППАМ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236583" y="3421698"/>
            <a:ext cx="58738" cy="17296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x-non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207214" y="3071327"/>
            <a:ext cx="58738" cy="14128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x-non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1379395" y="2999207"/>
            <a:ext cx="477304" cy="687369"/>
            <a:chOff x="9635600" y="7711510"/>
            <a:chExt cx="501893" cy="527440"/>
          </a:xfrm>
        </p:grpSpPr>
        <p:sp>
          <p:nvSpPr>
            <p:cNvPr id="4118" name="TextBox 20"/>
            <p:cNvSpPr txBox="1">
              <a:spLocks noChangeArrowheads="1"/>
            </p:cNvSpPr>
            <p:nvPr/>
          </p:nvSpPr>
          <p:spPr bwMode="auto">
            <a:xfrm>
              <a:off x="9665736" y="7980008"/>
              <a:ext cx="471757" cy="258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kk-KZ" alt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муж</a:t>
              </a:r>
              <a:endParaRPr kumimoji="0" lang="ru-RU" alt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119" name="TextBox 21"/>
            <p:cNvSpPr txBox="1">
              <a:spLocks noChangeArrowheads="1"/>
            </p:cNvSpPr>
            <p:nvPr/>
          </p:nvSpPr>
          <p:spPr bwMode="auto">
            <a:xfrm>
              <a:off x="9635600" y="7711510"/>
              <a:ext cx="4095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kk-KZ" altLang="ru-RU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жен</a:t>
              </a:r>
              <a:endPara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120" name="Google Shape;243;p6"/>
          <p:cNvSpPr>
            <a:spLocks noChangeArrowheads="1"/>
          </p:cNvSpPr>
          <p:nvPr/>
        </p:nvSpPr>
        <p:spPr bwMode="auto">
          <a:xfrm>
            <a:off x="7805013" y="4475881"/>
            <a:ext cx="3496136" cy="25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05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95,6% НАХОДЯТСЯ В ТРУДОСПОСОБНОМ ВОЗРАСТЕ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487488" y="2814671"/>
            <a:ext cx="3732212" cy="573088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x-non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36291" y="1235186"/>
            <a:ext cx="881958" cy="46068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x-none" b="1" kern="0" dirty="0">
                <a:solidFill>
                  <a:prstClr val="white"/>
                </a:solidFill>
                <a:latin typeface="Calibri" panose="020F0502020204030204"/>
                <a:sym typeface="Arial"/>
              </a:rPr>
              <a:t>34 389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29250" y="2852181"/>
            <a:ext cx="888999" cy="501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>
                <a:srgbClr val="000000"/>
              </a:buClr>
              <a:defRPr/>
            </a:pPr>
            <a:r>
              <a:rPr lang="ru-RU" altLang="ru-RU" b="1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2 892 </a:t>
            </a:r>
            <a:endParaRPr lang="ru-RU" altLang="ru-RU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29250" y="3577619"/>
            <a:ext cx="896938" cy="5730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>
                <a:srgbClr val="000000"/>
              </a:buClr>
              <a:defRPr/>
            </a:pPr>
            <a:r>
              <a:rPr lang="ru-RU" altLang="ru-RU" b="1" dirty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14,3</a:t>
            </a:r>
          </a:p>
        </p:txBody>
      </p:sp>
      <p:pic>
        <p:nvPicPr>
          <p:cNvPr id="37" name="Google Shape;240;p6"/>
          <p:cNvPicPr preferRelativeResize="0"/>
          <p:nvPr/>
        </p:nvPicPr>
        <p:blipFill rotWithShape="1">
          <a:blip r:embed="rId6">
            <a:alphaModFix/>
          </a:blip>
          <a:srcRect l="6194" t="4700" r="60092" b="15293"/>
          <a:stretch/>
        </p:blipFill>
        <p:spPr>
          <a:xfrm>
            <a:off x="554554" y="5231641"/>
            <a:ext cx="738000" cy="657512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38" name="Google Shape;241;p6"/>
          <p:cNvPicPr preferRelativeResize="0"/>
          <p:nvPr/>
        </p:nvPicPr>
        <p:blipFill rotWithShape="1">
          <a:blip r:embed="rId6">
            <a:alphaModFix/>
          </a:blip>
          <a:srcRect l="62976" t="5025" r="6724" b="14064"/>
          <a:stretch/>
        </p:blipFill>
        <p:spPr>
          <a:xfrm>
            <a:off x="556191" y="4393364"/>
            <a:ext cx="734727" cy="667179"/>
          </a:xfrm>
          <a:prstGeom prst="flowChartConnector">
            <a:avLst/>
          </a:prstGeom>
          <a:noFill/>
          <a:ln>
            <a:noFill/>
          </a:ln>
        </p:spPr>
      </p:pic>
      <p:pic>
        <p:nvPicPr>
          <p:cNvPr id="39" name="Google Shape;242;p6"/>
          <p:cNvPicPr preferRelativeResize="0"/>
          <p:nvPr/>
        </p:nvPicPr>
        <p:blipFill rotWithShape="1">
          <a:blip r:embed="rId7">
            <a:alphaModFix/>
          </a:blip>
          <a:srcRect l="15324" t="11808" r="17666" b="13241"/>
          <a:stretch/>
        </p:blipFill>
        <p:spPr>
          <a:xfrm>
            <a:off x="570521" y="5958775"/>
            <a:ext cx="747994" cy="605731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4130" name="Google Shape;236;p6"/>
          <p:cNvSpPr txBox="1">
            <a:spLocks noChangeArrowheads="1"/>
          </p:cNvSpPr>
          <p:nvPr/>
        </p:nvSpPr>
        <p:spPr bwMode="auto">
          <a:xfrm>
            <a:off x="570521" y="4183416"/>
            <a:ext cx="5237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ПУТИ ПЕРЕДАЧИ</a:t>
            </a:r>
          </a:p>
        </p:txBody>
      </p:sp>
      <p:sp>
        <p:nvSpPr>
          <p:cNvPr id="4132" name="Google Shape;237;p6"/>
          <p:cNvSpPr>
            <a:spLocks noChangeArrowheads="1"/>
          </p:cNvSpPr>
          <p:nvPr/>
        </p:nvSpPr>
        <p:spPr bwMode="auto">
          <a:xfrm>
            <a:off x="1503109" y="4644042"/>
            <a:ext cx="3716592" cy="338514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25" tIns="45700" rIns="91425" bIns="45700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ПОЛОВОЙ ПУТЬ ПЕРЕДАЧИ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436289" y="5344395"/>
            <a:ext cx="881959" cy="4822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>
                <a:srgbClr val="000000"/>
              </a:buClr>
              <a:defRPr/>
            </a:pPr>
            <a:r>
              <a:rPr lang="ru-RU" altLang="ru-RU" b="1" dirty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14,2%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59412" y="6115050"/>
            <a:ext cx="866776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>
                <a:srgbClr val="000000"/>
              </a:buClr>
              <a:defRPr/>
            </a:pPr>
            <a:r>
              <a:rPr lang="ru-RU" altLang="ru-RU" b="1" dirty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0,3%</a:t>
            </a:r>
          </a:p>
        </p:txBody>
      </p:sp>
      <p:sp>
        <p:nvSpPr>
          <p:cNvPr id="4138" name="TextBox 49"/>
          <p:cNvSpPr txBox="1">
            <a:spLocks noChangeArrowheads="1"/>
          </p:cNvSpPr>
          <p:nvPr/>
        </p:nvSpPr>
        <p:spPr bwMode="auto">
          <a:xfrm>
            <a:off x="1503108" y="5326519"/>
            <a:ext cx="3716592" cy="523220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ПАРЕНТЕРАЛЬНЫЙ, ПРИ УПОТРЕБЛЕНИИ ИНЪЕКЦИОННЫХ НАРКОТИКОВ 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39" name="TextBox 52"/>
          <p:cNvSpPr txBox="1">
            <a:spLocks noChangeArrowheads="1"/>
          </p:cNvSpPr>
          <p:nvPr/>
        </p:nvSpPr>
        <p:spPr bwMode="auto">
          <a:xfrm>
            <a:off x="1503108" y="6115050"/>
            <a:ext cx="3706314" cy="307777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РИСК ПЕРЕДАЧИ ВИЧ ОТ МАТЕРИ РЕБЕНКУ 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43" name="TextBox 42"/>
          <p:cNvSpPr txBox="1">
            <a:spLocks noChangeArrowheads="1"/>
          </p:cNvSpPr>
          <p:nvPr/>
        </p:nvSpPr>
        <p:spPr bwMode="auto">
          <a:xfrm>
            <a:off x="5436291" y="4644042"/>
            <a:ext cx="88195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81,5%</a:t>
            </a:r>
          </a:p>
        </p:txBody>
      </p:sp>
      <p:sp>
        <p:nvSpPr>
          <p:cNvPr id="50" name="TextBox 5"/>
          <p:cNvSpPr txBox="1">
            <a:spLocks noChangeArrowheads="1"/>
          </p:cNvSpPr>
          <p:nvPr/>
        </p:nvSpPr>
        <p:spPr bwMode="auto">
          <a:xfrm>
            <a:off x="1487488" y="1849554"/>
            <a:ext cx="3732212" cy="338554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СОСТОЯТ НА Д УЧЕТЕ</a:t>
            </a:r>
          </a:p>
        </p:txBody>
      </p:sp>
      <p:sp>
        <p:nvSpPr>
          <p:cNvPr id="51" name="TextBox 5"/>
          <p:cNvSpPr txBox="1">
            <a:spLocks noChangeArrowheads="1"/>
          </p:cNvSpPr>
          <p:nvPr/>
        </p:nvSpPr>
        <p:spPr bwMode="auto">
          <a:xfrm>
            <a:off x="1503108" y="2319767"/>
            <a:ext cx="3716592" cy="338554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ОХВАТ АРТ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459412" y="1824739"/>
            <a:ext cx="858837" cy="33941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k-KZ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32 682</a:t>
            </a:r>
            <a:endParaRPr kumimoji="0" lang="x-none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436290" y="2290273"/>
            <a:ext cx="881959" cy="37903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k-KZ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30 671</a:t>
            </a:r>
            <a:endParaRPr kumimoji="0" lang="x-none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805013" y="1145852"/>
            <a:ext cx="2198815" cy="1100030"/>
            <a:chOff x="7401469" y="1206924"/>
            <a:chExt cx="4477794" cy="1779463"/>
          </a:xfrm>
        </p:grpSpPr>
        <p:grpSp>
          <p:nvGrpSpPr>
            <p:cNvPr id="4100" name="Google Shape;231;p6"/>
            <p:cNvGrpSpPr>
              <a:grpSpLocks/>
            </p:cNvGrpSpPr>
            <p:nvPr/>
          </p:nvGrpSpPr>
          <p:grpSpPr bwMode="auto">
            <a:xfrm>
              <a:off x="8494118" y="1368425"/>
              <a:ext cx="3385145" cy="1394523"/>
              <a:chOff x="5344123" y="1245552"/>
              <a:chExt cx="2376241" cy="1154478"/>
            </a:xfrm>
          </p:grpSpPr>
          <p:sp>
            <p:nvSpPr>
              <p:cNvPr id="232" name="Google Shape;232;p6"/>
              <p:cNvSpPr/>
              <p:nvPr/>
            </p:nvSpPr>
            <p:spPr>
              <a:xfrm>
                <a:off x="5344123" y="1245552"/>
                <a:ext cx="2376241" cy="50417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25400" cap="flat" cmpd="sng">
                <a:solidFill>
                  <a:srgbClr val="DAE5F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91425" tIns="45700" rIns="91425" bIns="4570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ru-RU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Calibri"/>
                    <a:cs typeface="Calibri"/>
                    <a:sym typeface="Calibri"/>
                  </a:rPr>
                  <a:t>67,6%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6"/>
              <p:cNvSpPr/>
              <p:nvPr/>
            </p:nvSpPr>
            <p:spPr>
              <a:xfrm>
                <a:off x="5394643" y="1895854"/>
                <a:ext cx="1223512" cy="504176"/>
              </a:xfrm>
              <a:prstGeom prst="rect">
                <a:avLst/>
              </a:prstGeom>
              <a:solidFill>
                <a:srgbClr val="C00000"/>
              </a:solidFill>
              <a:ln w="2540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lIns="91425" tIns="45700" rIns="91425" bIns="4570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ru-RU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Calibri"/>
                    <a:cs typeface="Calibri"/>
                    <a:sym typeface="Calibri"/>
                  </a:rPr>
                  <a:t>32,4 %</a:t>
                </a: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401469" y="1206924"/>
              <a:ext cx="910555" cy="959118"/>
            </a:xfrm>
            <a:prstGeom prst="rect">
              <a:avLst/>
            </a:prstGeom>
          </p:spPr>
        </p:pic>
        <p:pic>
          <p:nvPicPr>
            <p:cNvPr id="56" name="Рисунок 55"/>
            <p:cNvPicPr>
              <a:picLocks noChangeAspect="1"/>
            </p:cNvPicPr>
            <p:nvPr/>
          </p:nvPicPr>
          <p:blipFill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460413" y="2103659"/>
              <a:ext cx="1074624" cy="882728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6686921" y="4805670"/>
            <a:ext cx="5322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ptos Narrow"/>
                <a:ea typeface="+mn-ea"/>
                <a:cs typeface="+mn-cs"/>
              </a:rPr>
              <a:t>ПОКАЗАТЕЛИ ЦУР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811696" y="5194273"/>
          <a:ext cx="5088828" cy="1220226"/>
        </p:xfrm>
        <a:graphic>
          <a:graphicData uri="http://schemas.openxmlformats.org/drawingml/2006/table">
            <a:tbl>
              <a:tblPr/>
              <a:tblGrid>
                <a:gridCol w="1444247">
                  <a:extLst>
                    <a:ext uri="{9D8B030D-6E8A-4147-A177-3AD203B41FA5}">
                      <a16:colId xmlns:a16="http://schemas.microsoft.com/office/drawing/2014/main" val="1850274270"/>
                    </a:ext>
                  </a:extLst>
                </a:gridCol>
                <a:gridCol w="1054398">
                  <a:extLst>
                    <a:ext uri="{9D8B030D-6E8A-4147-A177-3AD203B41FA5}">
                      <a16:colId xmlns:a16="http://schemas.microsoft.com/office/drawing/2014/main" val="40589729"/>
                    </a:ext>
                  </a:extLst>
                </a:gridCol>
                <a:gridCol w="1523315">
                  <a:extLst>
                    <a:ext uri="{9D8B030D-6E8A-4147-A177-3AD203B41FA5}">
                      <a16:colId xmlns:a16="http://schemas.microsoft.com/office/drawing/2014/main" val="2839178900"/>
                    </a:ext>
                  </a:extLst>
                </a:gridCol>
                <a:gridCol w="1066868">
                  <a:extLst>
                    <a:ext uri="{9D8B030D-6E8A-4147-A177-3AD203B41FA5}">
                      <a16:colId xmlns:a16="http://schemas.microsoft.com/office/drawing/2014/main" val="2810472696"/>
                    </a:ext>
                  </a:extLst>
                </a:gridCol>
              </a:tblGrid>
              <a:tr h="51263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Заболеваемость на 1000 неинфицированных граждан РК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Доля новых зараженных ВИЧ с парентеральным путем передачи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323418"/>
                  </a:ext>
                </a:extLst>
              </a:tr>
              <a:tr h="3087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прогнозное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прогнозное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354024"/>
                  </a:ext>
                </a:extLst>
              </a:tr>
              <a:tr h="35332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422456"/>
                  </a:ext>
                </a:extLst>
              </a:tr>
            </a:tbl>
          </a:graphicData>
        </a:graphic>
      </p:graphicFrame>
      <p:graphicFrame>
        <p:nvGraphicFramePr>
          <p:cNvPr id="57" name="Диаграмма 56"/>
          <p:cNvGraphicFramePr>
            <a:graphicFrameLocks/>
          </p:cNvGraphicFramePr>
          <p:nvPr/>
        </p:nvGraphicFramePr>
        <p:xfrm>
          <a:off x="7107315" y="2579447"/>
          <a:ext cx="2352308" cy="1855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8" name="Объект 4"/>
          <p:cNvGraphicFramePr>
            <a:graphicFrameLocks/>
          </p:cNvGraphicFramePr>
          <p:nvPr/>
        </p:nvGraphicFramePr>
        <p:xfrm>
          <a:off x="9356110" y="2576253"/>
          <a:ext cx="2037615" cy="1911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9" name="TextBox 5"/>
          <p:cNvSpPr txBox="1">
            <a:spLocks noChangeArrowheads="1"/>
          </p:cNvSpPr>
          <p:nvPr/>
        </p:nvSpPr>
        <p:spPr bwMode="auto">
          <a:xfrm>
            <a:off x="1503108" y="1245689"/>
            <a:ext cx="3706314" cy="338554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ВСЕГО ЛЮДЕЙ ЖИВУЩИХ С ВИЧ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4"/>
          </p:nvPr>
        </p:nvSpPr>
        <p:spPr>
          <a:xfrm>
            <a:off x="9076169" y="6414499"/>
            <a:ext cx="2743200" cy="365125"/>
          </a:xfrm>
        </p:spPr>
        <p:txBody>
          <a:bodyPr/>
          <a:lstStyle/>
          <a:p>
            <a:fld id="{5BBCB2A3-4B5F-4319-8F38-0072E3FB9095}" type="slidenum">
              <a:rPr lang="ru-RU" altLang="ru-RU" smtClean="0"/>
              <a:pPr/>
              <a:t>5</a:t>
            </a:fld>
            <a:endParaRPr lang="ru-RU" alt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75DBC1-CFAF-2720-11CC-C6C2C7C99560}"/>
              </a:ext>
            </a:extLst>
          </p:cNvPr>
          <p:cNvSpPr/>
          <p:nvPr/>
        </p:nvSpPr>
        <p:spPr>
          <a:xfrm>
            <a:off x="10723005" y="-20117"/>
            <a:ext cx="639762" cy="752475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5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1105AA2-1C4C-778F-DF7D-493BBCC99207}"/>
              </a:ext>
            </a:extLst>
          </p:cNvPr>
          <p:cNvSpPr/>
          <p:nvPr/>
        </p:nvSpPr>
        <p:spPr>
          <a:xfrm>
            <a:off x="11480800" y="0"/>
            <a:ext cx="711200" cy="75247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6" name="Google Shape;244;p6">
            <a:extLst>
              <a:ext uri="{FF2B5EF4-FFF2-40B4-BE49-F238E27FC236}">
                <a16:creationId xmlns:a16="http://schemas.microsoft.com/office/drawing/2014/main" id="{0CC68B1B-2933-25E1-1FAF-4E0C7EA7D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9579"/>
            <a:ext cx="10567988" cy="7397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x-none" altLang="x-non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186A6C-7071-2DDA-A201-2F22FFE61AFE}"/>
              </a:ext>
            </a:extLst>
          </p:cNvPr>
          <p:cNvSpPr txBox="1"/>
          <p:nvPr/>
        </p:nvSpPr>
        <p:spPr>
          <a:xfrm>
            <a:off x="0" y="38012"/>
            <a:ext cx="10567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x-non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ЭПИДЕМИОЛОГИЧЕСКАЯ СИТУАЦИЯ ПО ВИЧ-ИНФЕКЦИИ В РК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x-non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НА 01.10.2024 ГОДА </a:t>
            </a:r>
          </a:p>
        </p:txBody>
      </p:sp>
    </p:spTree>
    <p:extLst>
      <p:ext uri="{BB962C8B-B14F-4D97-AF65-F5344CB8AC3E}">
        <p14:creationId xmlns:p14="http://schemas.microsoft.com/office/powerpoint/2010/main" val="83692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Минус 20"/>
          <p:cNvSpPr/>
          <p:nvPr/>
        </p:nvSpPr>
        <p:spPr>
          <a:xfrm>
            <a:off x="7384691" y="3359596"/>
            <a:ext cx="1973179" cy="1101596"/>
          </a:xfrm>
          <a:prstGeom prst="mathMinus">
            <a:avLst/>
          </a:prstGeom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4" name="Минус 23"/>
          <p:cNvSpPr/>
          <p:nvPr/>
        </p:nvSpPr>
        <p:spPr>
          <a:xfrm>
            <a:off x="7209322" y="4359694"/>
            <a:ext cx="439481" cy="1101596"/>
          </a:xfrm>
          <a:prstGeom prst="mathMinus">
            <a:avLst/>
          </a:prstGeom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50900"/>
              </p:ext>
            </p:extLst>
          </p:nvPr>
        </p:nvGraphicFramePr>
        <p:xfrm>
          <a:off x="4167290" y="1130019"/>
          <a:ext cx="4348941" cy="247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825143"/>
              </p:ext>
            </p:extLst>
          </p:nvPr>
        </p:nvGraphicFramePr>
        <p:xfrm>
          <a:off x="219721" y="4064282"/>
          <a:ext cx="3637478" cy="243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638088"/>
              </p:ext>
            </p:extLst>
          </p:nvPr>
        </p:nvGraphicFramePr>
        <p:xfrm>
          <a:off x="4227927" y="4349977"/>
          <a:ext cx="4288304" cy="2236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46600"/>
              </p:ext>
            </p:extLst>
          </p:nvPr>
        </p:nvGraphicFramePr>
        <p:xfrm>
          <a:off x="58465" y="825500"/>
          <a:ext cx="3901415" cy="2785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869744" y="659704"/>
            <a:ext cx="2002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Половой гетеро 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абс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., %)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2314" y="3892712"/>
            <a:ext cx="187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Половой гомо (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абс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., %)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43462" y="749259"/>
            <a:ext cx="2101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Парентеральный 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абс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., %)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44883" y="3946258"/>
            <a:ext cx="1923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Вертикальный (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абс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., %)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036107" y="929923"/>
            <a:ext cx="54956" cy="5418911"/>
          </a:xfrm>
          <a:prstGeom prst="line">
            <a:avLst/>
          </a:prstGeom>
          <a:ln w="34925">
            <a:solidFill>
              <a:schemeClr val="accent5">
                <a:lumMod val="50000"/>
              </a:schemeClr>
            </a:solidFill>
            <a:prstDash val="dash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5213473" y="3768026"/>
            <a:ext cx="2693421" cy="10562"/>
          </a:xfrm>
          <a:prstGeom prst="line">
            <a:avLst/>
          </a:prstGeom>
          <a:ln w="34925">
            <a:solidFill>
              <a:schemeClr val="accent5">
                <a:lumMod val="50000"/>
              </a:schemeClr>
            </a:solidFill>
            <a:prstDash val="dash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36127" y="3639379"/>
            <a:ext cx="2662780" cy="15302"/>
          </a:xfrm>
          <a:prstGeom prst="line">
            <a:avLst/>
          </a:prstGeom>
          <a:ln w="34925">
            <a:solidFill>
              <a:schemeClr val="accent5">
                <a:lumMod val="50000"/>
              </a:schemeClr>
            </a:solidFill>
            <a:prstDash val="dash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Левая фигурная скобка 28"/>
          <p:cNvSpPr/>
          <p:nvPr/>
        </p:nvSpPr>
        <p:spPr>
          <a:xfrm>
            <a:off x="8863778" y="1040542"/>
            <a:ext cx="251907" cy="4740699"/>
          </a:xfrm>
          <a:prstGeom prst="leftBrace">
            <a:avLst>
              <a:gd name="adj1" fmla="val 77138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7844851" y="896011"/>
            <a:ext cx="1206241" cy="5229959"/>
            <a:chOff x="1244864" y="572652"/>
            <a:chExt cx="1198890" cy="4903015"/>
          </a:xfrm>
          <a:noFill/>
        </p:grpSpPr>
        <p:sp>
          <p:nvSpPr>
            <p:cNvPr id="31" name="Прямоугольник 30"/>
            <p:cNvSpPr/>
            <p:nvPr/>
          </p:nvSpPr>
          <p:spPr>
            <a:xfrm rot="16200000">
              <a:off x="-840470" y="2676636"/>
              <a:ext cx="4884365" cy="7136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KZ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-355278" y="2657986"/>
              <a:ext cx="4884365" cy="71369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АКТИВНОЕ ВЫЯВЛЕНИЕ – 68,9%</a:t>
              </a: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9191912" y="3365584"/>
            <a:ext cx="2518938" cy="6740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Эпид. показания 5,6%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91912" y="4141907"/>
            <a:ext cx="2529810" cy="813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Контактные  20,4%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191912" y="5057238"/>
            <a:ext cx="2529810" cy="7240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spcBef>
                <a:spcPct val="0"/>
              </a:spcBef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lvl="0"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Клинические показания</a:t>
            </a:r>
          </a:p>
          <a:p>
            <a:pPr lvl="0"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30,7%</a:t>
            </a:r>
          </a:p>
          <a:p>
            <a:pPr lvl="0" algn="ctr" defTabSz="800100">
              <a:spcBef>
                <a:spcPct val="0"/>
              </a:spcBef>
            </a:pPr>
            <a:endParaRPr lang="ru-RU" sz="1800" b="1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91912" y="5897149"/>
            <a:ext cx="2529809" cy="6814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 defTabSz="800100">
              <a:spcBef>
                <a:spcPct val="0"/>
              </a:spcBef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Самообращение	 </a:t>
            </a:r>
          </a:p>
          <a:p>
            <a:pPr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31,1%</a:t>
            </a:r>
          </a:p>
          <a:p>
            <a:pPr lvl="0" algn="ctr" defTabSz="800100">
              <a:spcBef>
                <a:spcPct val="0"/>
              </a:spcBef>
            </a:pPr>
            <a:endParaRPr lang="ru-RU" sz="1800" b="1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460278" y="450885"/>
            <a:ext cx="3780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 Narrow" pitchFamily="34" charset="0"/>
              </a:rPr>
              <a:t>СТРУКТУРА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Arial Narrow" pitchFamily="34" charset="0"/>
              </a:rPr>
              <a:t> ВЫЯВЛЕНИЯ ВИЧ  </a:t>
            </a:r>
            <a:endParaRPr lang="x-none" sz="1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9164873" y="1687783"/>
            <a:ext cx="2533374" cy="1514618"/>
            <a:chOff x="2360770" y="898461"/>
            <a:chExt cx="2361066" cy="1599750"/>
          </a:xfrm>
          <a:solidFill>
            <a:schemeClr val="bg1">
              <a:lumMod val="95000"/>
            </a:schemeClr>
          </a:solidFill>
        </p:grpSpPr>
        <p:sp>
          <p:nvSpPr>
            <p:cNvPr id="41" name="Прямоугольник 40"/>
            <p:cNvSpPr/>
            <p:nvPr/>
          </p:nvSpPr>
          <p:spPr>
            <a:xfrm>
              <a:off x="2360771" y="1784513"/>
              <a:ext cx="2361065" cy="713698"/>
            </a:xfrm>
            <a:prstGeom prst="rect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KZ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60770" y="898461"/>
              <a:ext cx="2361065" cy="713698"/>
            </a:xfrm>
            <a:prstGeom prst="rect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</a:pPr>
              <a:r>
                <a:rPr lang="ru-RU" sz="1800" b="1" i="0" u="none" kern="1200" dirty="0">
                  <a:solidFill>
                    <a:schemeClr val="accent5">
                      <a:lumMod val="50000"/>
                    </a:schemeClr>
                  </a:solidFill>
                  <a:latin typeface="Arial Narrow" panose="020B0606020202030204" pitchFamily="34" charset="0"/>
                </a:rPr>
                <a:t>ЛУИН 5,8%</a:t>
              </a:r>
              <a:endParaRPr lang="ru-RU" sz="1800" b="1" kern="12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9164873" y="988888"/>
            <a:ext cx="2529810" cy="6409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 defTabSz="800100">
              <a:spcBef>
                <a:spcPct val="0"/>
              </a:spcBef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СР  0,3%</a:t>
            </a:r>
          </a:p>
          <a:p>
            <a:pPr lvl="0" algn="ctr" defTabSz="800100">
              <a:spcBef>
                <a:spcPct val="0"/>
              </a:spcBef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452620" y="2702340"/>
            <a:ext cx="23713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МСМ 6,1%</a:t>
            </a:r>
          </a:p>
        </p:txBody>
      </p:sp>
      <p:sp>
        <p:nvSpPr>
          <p:cNvPr id="45" name="Номер слайда 8"/>
          <p:cNvSpPr txBox="1">
            <a:spLocks/>
          </p:cNvSpPr>
          <p:nvPr/>
        </p:nvSpPr>
        <p:spPr>
          <a:xfrm>
            <a:off x="11721722" y="6345035"/>
            <a:ext cx="290465" cy="3693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B4897C-1754-3A7F-A864-849A4BC05554}"/>
              </a:ext>
            </a:extLst>
          </p:cNvPr>
          <p:cNvSpPr/>
          <p:nvPr/>
        </p:nvSpPr>
        <p:spPr>
          <a:xfrm>
            <a:off x="10723005" y="-20116"/>
            <a:ext cx="639762" cy="505990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6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0B64AC9-9A39-8D69-2657-4C5EDF550FBC}"/>
              </a:ext>
            </a:extLst>
          </p:cNvPr>
          <p:cNvSpPr/>
          <p:nvPr/>
        </p:nvSpPr>
        <p:spPr>
          <a:xfrm>
            <a:off x="11480800" y="1"/>
            <a:ext cx="711200" cy="48587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4" name="Google Shape;244;p6">
            <a:extLst>
              <a:ext uri="{FF2B5EF4-FFF2-40B4-BE49-F238E27FC236}">
                <a16:creationId xmlns:a16="http://schemas.microsoft.com/office/drawing/2014/main" id="{EBCBED43-E545-2280-0194-A608DC49C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9579"/>
            <a:ext cx="10567988" cy="50598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x-none" alt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E9AEB7-94E1-1A5A-139E-9173BBF60C6F}"/>
              </a:ext>
            </a:extLst>
          </p:cNvPr>
          <p:cNvSpPr txBox="1"/>
          <p:nvPr/>
        </p:nvSpPr>
        <p:spPr>
          <a:xfrm>
            <a:off x="0" y="38012"/>
            <a:ext cx="10567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x-none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ДИНАМИКА ПО ОСНОВНЫМ  ПУТЯМ ПЕРЕДАЧИ ЗА 10 ЛЕТ</a:t>
            </a:r>
          </a:p>
        </p:txBody>
      </p:sp>
    </p:spTree>
    <p:extLst>
      <p:ext uri="{BB962C8B-B14F-4D97-AF65-F5344CB8AC3E}">
        <p14:creationId xmlns:p14="http://schemas.microsoft.com/office/powerpoint/2010/main" val="357232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BD78F4F-1E29-28CC-BB7A-AB9AA6DB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8C77-E083-431D-95F4-728611C231EF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9" name="Минус 20">
            <a:extLst>
              <a:ext uri="{FF2B5EF4-FFF2-40B4-BE49-F238E27FC236}">
                <a16:creationId xmlns:a16="http://schemas.microsoft.com/office/drawing/2014/main" id="{29E36319-5C55-3BA1-E66F-19AF404BEB3A}"/>
              </a:ext>
            </a:extLst>
          </p:cNvPr>
          <p:cNvSpPr/>
          <p:nvPr/>
        </p:nvSpPr>
        <p:spPr>
          <a:xfrm>
            <a:off x="7384691" y="3359596"/>
            <a:ext cx="1973179" cy="1101596"/>
          </a:xfrm>
          <a:prstGeom prst="mathMinus">
            <a:avLst/>
          </a:prstGeom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Минус 23">
            <a:extLst>
              <a:ext uri="{FF2B5EF4-FFF2-40B4-BE49-F238E27FC236}">
                <a16:creationId xmlns:a16="http://schemas.microsoft.com/office/drawing/2014/main" id="{0CB48068-5659-DFDA-5D28-AC5EB2816EE9}"/>
              </a:ext>
            </a:extLst>
          </p:cNvPr>
          <p:cNvSpPr/>
          <p:nvPr/>
        </p:nvSpPr>
        <p:spPr>
          <a:xfrm>
            <a:off x="7209322" y="4359694"/>
            <a:ext cx="439481" cy="1101596"/>
          </a:xfrm>
          <a:prstGeom prst="mathMinus">
            <a:avLst/>
          </a:prstGeom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1" name="Google Shape;244;p6">
            <a:extLst>
              <a:ext uri="{FF2B5EF4-FFF2-40B4-BE49-F238E27FC236}">
                <a16:creationId xmlns:a16="http://schemas.microsoft.com/office/drawing/2014/main" id="{286F3ED0-D078-06AF-9164-6435E95BE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246" y="3589202"/>
            <a:ext cx="9531927" cy="739775"/>
          </a:xfrm>
          <a:prstGeom prst="rect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95%-95%-95%,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КГН</a:t>
            </a:r>
            <a:endParaRPr kumimoji="0" lang="en-GB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: Rounded Corners 20">
            <a:extLst>
              <a:ext uri="{FF2B5EF4-FFF2-40B4-BE49-F238E27FC236}">
                <a16:creationId xmlns:a16="http://schemas.microsoft.com/office/drawing/2014/main" id="{7EDA5B1A-4ED3-2451-8ACA-8502B063B9EB}"/>
              </a:ext>
            </a:extLst>
          </p:cNvPr>
          <p:cNvSpPr/>
          <p:nvPr/>
        </p:nvSpPr>
        <p:spPr>
          <a:xfrm>
            <a:off x="264618" y="728614"/>
            <a:ext cx="5221782" cy="2700386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Диаграмма 35">
            <a:extLst>
              <a:ext uri="{FF2B5EF4-FFF2-40B4-BE49-F238E27FC236}">
                <a16:creationId xmlns:a16="http://schemas.microsoft.com/office/drawing/2014/main" id="{6B5636E5-4CBA-4A41-85BE-95462A8562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111690"/>
              </p:ext>
            </p:extLst>
          </p:nvPr>
        </p:nvGraphicFramePr>
        <p:xfrm>
          <a:off x="298237" y="803415"/>
          <a:ext cx="5145897" cy="249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Диаграмма 36">
            <a:extLst>
              <a:ext uri="{FF2B5EF4-FFF2-40B4-BE49-F238E27FC236}">
                <a16:creationId xmlns:a16="http://schemas.microsoft.com/office/drawing/2014/main" id="{025D3FAD-514F-4384-A9BF-CD090FF50A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93477"/>
              </p:ext>
            </p:extLst>
          </p:nvPr>
        </p:nvGraphicFramePr>
        <p:xfrm>
          <a:off x="5674505" y="864517"/>
          <a:ext cx="6155217" cy="2803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Google Shape;244;p6">
            <a:extLst>
              <a:ext uri="{FF2B5EF4-FFF2-40B4-BE49-F238E27FC236}">
                <a16:creationId xmlns:a16="http://schemas.microsoft.com/office/drawing/2014/main" id="{386044F5-913E-1496-7C6B-F9912F55E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05" y="3589202"/>
            <a:ext cx="6024589" cy="739775"/>
          </a:xfrm>
          <a:prstGeom prst="rect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95%-95%-95%,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ПО ВОЗРАСТУ</a:t>
            </a:r>
            <a:endParaRPr kumimoji="0" lang="en-GB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39" name="Диаграмма 38">
            <a:extLst>
              <a:ext uri="{FF2B5EF4-FFF2-40B4-BE49-F238E27FC236}">
                <a16:creationId xmlns:a16="http://schemas.microsoft.com/office/drawing/2014/main" id="{A70421B0-1FAC-4C97-9B93-C91EAE8445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7161098"/>
              </p:ext>
            </p:extLst>
          </p:nvPr>
        </p:nvGraphicFramePr>
        <p:xfrm>
          <a:off x="340502" y="4107861"/>
          <a:ext cx="5145897" cy="2719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Rectangle: Rounded Corners 20">
            <a:extLst>
              <a:ext uri="{FF2B5EF4-FFF2-40B4-BE49-F238E27FC236}">
                <a16:creationId xmlns:a16="http://schemas.microsoft.com/office/drawing/2014/main" id="{FF1E6981-F3DA-EFF9-DB78-807296967198}"/>
              </a:ext>
            </a:extLst>
          </p:cNvPr>
          <p:cNvSpPr/>
          <p:nvPr/>
        </p:nvSpPr>
        <p:spPr>
          <a:xfrm>
            <a:off x="5836484" y="934617"/>
            <a:ext cx="998873" cy="2129726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20">
            <a:extLst>
              <a:ext uri="{FF2B5EF4-FFF2-40B4-BE49-F238E27FC236}">
                <a16:creationId xmlns:a16="http://schemas.microsoft.com/office/drawing/2014/main" id="{62AF8C70-DB25-F9F0-0CEA-0FBB4747E984}"/>
              </a:ext>
            </a:extLst>
          </p:cNvPr>
          <p:cNvSpPr/>
          <p:nvPr/>
        </p:nvSpPr>
        <p:spPr>
          <a:xfrm>
            <a:off x="7753240" y="934617"/>
            <a:ext cx="998873" cy="2129726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20">
            <a:extLst>
              <a:ext uri="{FF2B5EF4-FFF2-40B4-BE49-F238E27FC236}">
                <a16:creationId xmlns:a16="http://schemas.microsoft.com/office/drawing/2014/main" id="{894A0C7C-6897-6860-F3EB-EF6854526F29}"/>
              </a:ext>
            </a:extLst>
          </p:cNvPr>
          <p:cNvSpPr/>
          <p:nvPr/>
        </p:nvSpPr>
        <p:spPr>
          <a:xfrm>
            <a:off x="338763" y="4483665"/>
            <a:ext cx="998873" cy="2129726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20">
            <a:extLst>
              <a:ext uri="{FF2B5EF4-FFF2-40B4-BE49-F238E27FC236}">
                <a16:creationId xmlns:a16="http://schemas.microsoft.com/office/drawing/2014/main" id="{C99736E9-D789-8BE4-A2E3-849A61EEE082}"/>
              </a:ext>
            </a:extLst>
          </p:cNvPr>
          <p:cNvSpPr/>
          <p:nvPr/>
        </p:nvSpPr>
        <p:spPr>
          <a:xfrm>
            <a:off x="3675877" y="4483665"/>
            <a:ext cx="903079" cy="2129726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C37DF4A-F69E-42A7-A06A-029DDE102A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4223965"/>
              </p:ext>
            </p:extLst>
          </p:nvPr>
        </p:nvGraphicFramePr>
        <p:xfrm>
          <a:off x="5836484" y="4359693"/>
          <a:ext cx="5993238" cy="2433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Rectangle: Rounded Corners 20">
            <a:extLst>
              <a:ext uri="{FF2B5EF4-FFF2-40B4-BE49-F238E27FC236}">
                <a16:creationId xmlns:a16="http://schemas.microsoft.com/office/drawing/2014/main" id="{4D5277BC-06B8-EF3A-69B0-9F79794AB75C}"/>
              </a:ext>
            </a:extLst>
          </p:cNvPr>
          <p:cNvSpPr/>
          <p:nvPr/>
        </p:nvSpPr>
        <p:spPr>
          <a:xfrm>
            <a:off x="6576292" y="5338618"/>
            <a:ext cx="701964" cy="1113750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20">
            <a:extLst>
              <a:ext uri="{FF2B5EF4-FFF2-40B4-BE49-F238E27FC236}">
                <a16:creationId xmlns:a16="http://schemas.microsoft.com/office/drawing/2014/main" id="{CA130C52-9647-4717-F4D0-557A139EB51B}"/>
              </a:ext>
            </a:extLst>
          </p:cNvPr>
          <p:cNvSpPr/>
          <p:nvPr/>
        </p:nvSpPr>
        <p:spPr>
          <a:xfrm>
            <a:off x="9176548" y="4491908"/>
            <a:ext cx="613997" cy="1732227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20">
            <a:extLst>
              <a:ext uri="{FF2B5EF4-FFF2-40B4-BE49-F238E27FC236}">
                <a16:creationId xmlns:a16="http://schemas.microsoft.com/office/drawing/2014/main" id="{3FC88179-109C-4961-DC05-3B499D66F851}"/>
              </a:ext>
            </a:extLst>
          </p:cNvPr>
          <p:cNvSpPr/>
          <p:nvPr/>
        </p:nvSpPr>
        <p:spPr>
          <a:xfrm>
            <a:off x="11047132" y="4461192"/>
            <a:ext cx="692302" cy="1732227"/>
          </a:xfrm>
          <a:prstGeom prst="roundRect">
            <a:avLst/>
          </a:prstGeom>
          <a:solidFill>
            <a:schemeClr val="bg1">
              <a:lumMod val="85000"/>
              <a:alpha val="1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244;p6">
            <a:extLst>
              <a:ext uri="{FF2B5EF4-FFF2-40B4-BE49-F238E27FC236}">
                <a16:creationId xmlns:a16="http://schemas.microsoft.com/office/drawing/2014/main" id="{A08E8B29-702D-1469-37DC-4D5EB0F78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03"/>
            <a:ext cx="10567988" cy="50598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x-none" alt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7A0142-FDCA-DE64-8B8D-CC731BA5FA1F}"/>
              </a:ext>
            </a:extLst>
          </p:cNvPr>
          <p:cNvSpPr/>
          <p:nvPr/>
        </p:nvSpPr>
        <p:spPr>
          <a:xfrm>
            <a:off x="10727251" y="12053"/>
            <a:ext cx="639762" cy="505990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B0DF323-C50F-1393-4365-2AFC323005A5}"/>
              </a:ext>
            </a:extLst>
          </p:cNvPr>
          <p:cNvSpPr/>
          <p:nvPr/>
        </p:nvSpPr>
        <p:spPr>
          <a:xfrm>
            <a:off x="11480800" y="1"/>
            <a:ext cx="711200" cy="48587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  <p:sp>
        <p:nvSpPr>
          <p:cNvPr id="13" name="Google Shape;244;p6">
            <a:extLst>
              <a:ext uri="{FF2B5EF4-FFF2-40B4-BE49-F238E27FC236}">
                <a16:creationId xmlns:a16="http://schemas.microsoft.com/office/drawing/2014/main" id="{6FF64C3B-6592-1F3E-4452-DBC8BF7E1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248" y="24360"/>
            <a:ext cx="4434403" cy="505990"/>
          </a:xfrm>
          <a:prstGeom prst="rect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ДОСТИЖЕНИЕ ЦЕЛЕЙ </a:t>
            </a: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95%-95%-95%,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ВСЕ </a:t>
            </a: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4" name="Google Shape;244;p6">
            <a:extLst>
              <a:ext uri="{FF2B5EF4-FFF2-40B4-BE49-F238E27FC236}">
                <a16:creationId xmlns:a16="http://schemas.microsoft.com/office/drawing/2014/main" id="{37D0F9FA-889A-3728-6B4D-BAADCB7D4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10" y="-99292"/>
            <a:ext cx="7107936" cy="739775"/>
          </a:xfrm>
          <a:prstGeom prst="rect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95%-95%-95%,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ПО ПОЛУ</a:t>
            </a:r>
            <a:endParaRPr kumimoji="0" lang="en-GB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89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/>
        </p:nvGraphicFramePr>
        <p:xfrm>
          <a:off x="272732" y="800837"/>
          <a:ext cx="5419856" cy="2700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365EDF01-A9B3-3993-EBBF-D72ADA374701}"/>
              </a:ext>
            </a:extLst>
          </p:cNvPr>
          <p:cNvSpPr txBox="1">
            <a:spLocks/>
          </p:cNvSpPr>
          <p:nvPr/>
        </p:nvSpPr>
        <p:spPr>
          <a:xfrm>
            <a:off x="-106280" y="602870"/>
            <a:ext cx="5411017" cy="7383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2175" algn="l"/>
              </a:tabLst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Финансирование ГСЗ для НПО с КГН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2175" algn="l"/>
              </a:tabLst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(местный бюджет)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327ED11E-9C69-47A6-8876-B43E0F7D3D0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640291" cy="49099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2175" algn="l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                 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Роль НПО в профилактике ВИЧ инфекции по итогам 9 мес.2024г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D85F49-A5F4-3D37-8ADB-F456F7AAEB9A}"/>
              </a:ext>
            </a:extLst>
          </p:cNvPr>
          <p:cNvSpPr txBox="1"/>
          <p:nvPr/>
        </p:nvSpPr>
        <p:spPr>
          <a:xfrm>
            <a:off x="189970" y="3727453"/>
            <a:ext cx="550261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9 месяцев 2024 года силами НПО: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Охвачено медико-социальными услугами 24 534 лиц из КГН.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Роздано информационно-образовательных материалов – 10 370.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Обследовано на ВИЧ 20 328 лиц из КГН.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Выявлено 205 - 7%.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9A5E366-586B-51F4-1A4F-DA71A13D9A9C}"/>
              </a:ext>
            </a:extLst>
          </p:cNvPr>
          <p:cNvGrpSpPr/>
          <p:nvPr/>
        </p:nvGrpSpPr>
        <p:grpSpPr>
          <a:xfrm>
            <a:off x="735527" y="2352828"/>
            <a:ext cx="4957061" cy="1133217"/>
            <a:chOff x="403898" y="702077"/>
            <a:chExt cx="3433857" cy="428864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6D2710D4-857C-1B69-BB79-93BA988DB3DD}"/>
                </a:ext>
              </a:extLst>
            </p:cNvPr>
            <p:cNvSpPr/>
            <p:nvPr/>
          </p:nvSpPr>
          <p:spPr>
            <a:xfrm>
              <a:off x="403898" y="753961"/>
              <a:ext cx="3433857" cy="37698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KZ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C00529D-CDD7-5488-8871-D6A1F370528E}"/>
                </a:ext>
              </a:extLst>
            </p:cNvPr>
            <p:cNvSpPr txBox="1"/>
            <p:nvPr/>
          </p:nvSpPr>
          <p:spPr>
            <a:xfrm>
              <a:off x="586609" y="702077"/>
              <a:ext cx="3149406" cy="3769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9228" tIns="40640" rIns="40640" bIns="40640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17 НПО в 10 регионах</a:t>
              </a:r>
            </a:p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Сумма финансирования 246, 34 млн тенге </a:t>
              </a:r>
            </a:p>
          </p:txBody>
        </p:sp>
      </p:grpSp>
      <p:sp>
        <p:nvSpPr>
          <p:cNvPr id="14" name="Овал 13">
            <a:extLst>
              <a:ext uri="{FF2B5EF4-FFF2-40B4-BE49-F238E27FC236}">
                <a16:creationId xmlns:a16="http://schemas.microsoft.com/office/drawing/2014/main" id="{1D2A42EB-59C0-B434-F388-EA74DA925BCE}"/>
              </a:ext>
            </a:extLst>
          </p:cNvPr>
          <p:cNvSpPr/>
          <p:nvPr/>
        </p:nvSpPr>
        <p:spPr>
          <a:xfrm>
            <a:off x="102447" y="2444081"/>
            <a:ext cx="1043709" cy="94489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2024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/>
        </p:nvGraphicFramePr>
        <p:xfrm>
          <a:off x="5891899" y="514389"/>
          <a:ext cx="6300101" cy="1077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13870" y="3091905"/>
            <a:ext cx="2434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увеличение в 1,6 раза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6543" y="157849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2023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8298" y="1392501"/>
            <a:ext cx="4314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НПО в 7 регионах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сумма финансирования 151,1 млн. тенге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9477" y="2031879"/>
            <a:ext cx="6300101" cy="411813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82944" y="1693325"/>
            <a:ext cx="27532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ГСЗ НПО КГН по регионам РК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9766752-14BD-6AF4-FFCD-58BD1423A342}"/>
              </a:ext>
            </a:extLst>
          </p:cNvPr>
          <p:cNvSpPr/>
          <p:nvPr/>
        </p:nvSpPr>
        <p:spPr>
          <a:xfrm>
            <a:off x="10727251" y="12053"/>
            <a:ext cx="639762" cy="473822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8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3E03334-1CC5-4F01-6D28-9A91FFFE192A}"/>
              </a:ext>
            </a:extLst>
          </p:cNvPr>
          <p:cNvSpPr/>
          <p:nvPr/>
        </p:nvSpPr>
        <p:spPr>
          <a:xfrm>
            <a:off x="11480800" y="1"/>
            <a:ext cx="711200" cy="48587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052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A0C60F6C-8BA5-DF6C-3B4C-BD307B4F4A5F}"/>
              </a:ext>
            </a:extLst>
          </p:cNvPr>
          <p:cNvSpPr/>
          <p:nvPr/>
        </p:nvSpPr>
        <p:spPr>
          <a:xfrm>
            <a:off x="9595836" y="1055113"/>
            <a:ext cx="2406806" cy="558716"/>
          </a:xfrm>
          <a:custGeom>
            <a:avLst/>
            <a:gdLst>
              <a:gd name="connsiteX0" fmla="*/ 0 w 1466240"/>
              <a:gd name="connsiteY0" fmla="*/ 0 h 1778000"/>
              <a:gd name="connsiteX1" fmla="*/ 1076232 w 1466240"/>
              <a:gd name="connsiteY1" fmla="*/ 0 h 1778000"/>
              <a:gd name="connsiteX2" fmla="*/ 1466240 w 1466240"/>
              <a:gd name="connsiteY2" fmla="*/ 390008 h 1778000"/>
              <a:gd name="connsiteX3" fmla="*/ 1466240 w 1466240"/>
              <a:gd name="connsiteY3" fmla="*/ 1778000 h 1778000"/>
              <a:gd name="connsiteX4" fmla="*/ 0 w 1466240"/>
              <a:gd name="connsiteY4" fmla="*/ 177800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240" h="1778000">
                <a:moveTo>
                  <a:pt x="0" y="0"/>
                </a:moveTo>
                <a:lnTo>
                  <a:pt x="1076232" y="0"/>
                </a:lnTo>
                <a:cubicBezTo>
                  <a:pt x="1291627" y="0"/>
                  <a:pt x="1466240" y="174613"/>
                  <a:pt x="1466240" y="390008"/>
                </a:cubicBezTo>
                <a:lnTo>
                  <a:pt x="1466240" y="1778000"/>
                </a:lnTo>
                <a:lnTo>
                  <a:pt x="0" y="1778000"/>
                </a:lnTo>
                <a:close/>
              </a:path>
            </a:pathLst>
          </a:custGeom>
          <a:solidFill>
            <a:srgbClr val="E2DE93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C6CC5CCB-388C-7B37-AF0B-7EE23415B111}"/>
              </a:ext>
            </a:extLst>
          </p:cNvPr>
          <p:cNvSpPr/>
          <p:nvPr/>
        </p:nvSpPr>
        <p:spPr>
          <a:xfrm>
            <a:off x="8731648" y="1055113"/>
            <a:ext cx="864187" cy="558716"/>
          </a:xfrm>
          <a:custGeom>
            <a:avLst/>
            <a:gdLst>
              <a:gd name="connsiteX0" fmla="*/ 390008 w 873760"/>
              <a:gd name="connsiteY0" fmla="*/ 0 h 1778000"/>
              <a:gd name="connsiteX1" fmla="*/ 873760 w 873760"/>
              <a:gd name="connsiteY1" fmla="*/ 0 h 1778000"/>
              <a:gd name="connsiteX2" fmla="*/ 873760 w 873760"/>
              <a:gd name="connsiteY2" fmla="*/ 1778000 h 1778000"/>
              <a:gd name="connsiteX3" fmla="*/ 0 w 873760"/>
              <a:gd name="connsiteY3" fmla="*/ 1778000 h 1778000"/>
              <a:gd name="connsiteX4" fmla="*/ 0 w 873760"/>
              <a:gd name="connsiteY4" fmla="*/ 390008 h 1778000"/>
              <a:gd name="connsiteX5" fmla="*/ 390008 w 873760"/>
              <a:gd name="connsiteY5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760" h="1778000">
                <a:moveTo>
                  <a:pt x="390008" y="0"/>
                </a:moveTo>
                <a:lnTo>
                  <a:pt x="873760" y="0"/>
                </a:lnTo>
                <a:lnTo>
                  <a:pt x="873760" y="1778000"/>
                </a:lnTo>
                <a:lnTo>
                  <a:pt x="0" y="1778000"/>
                </a:lnTo>
                <a:lnTo>
                  <a:pt x="0" y="390008"/>
                </a:lnTo>
                <a:cubicBezTo>
                  <a:pt x="0" y="174613"/>
                  <a:pt x="174613" y="0"/>
                  <a:pt x="390008" y="0"/>
                </a:cubicBezTo>
                <a:close/>
              </a:path>
            </a:pathLst>
          </a:custGeom>
          <a:solidFill>
            <a:srgbClr val="E2DE93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FE2C9562-531E-121B-8F0F-947C1F79DEE0}"/>
              </a:ext>
            </a:extLst>
          </p:cNvPr>
          <p:cNvSpPr/>
          <p:nvPr/>
        </p:nvSpPr>
        <p:spPr>
          <a:xfrm>
            <a:off x="1062982" y="3491264"/>
            <a:ext cx="2231790" cy="759082"/>
          </a:xfrm>
          <a:custGeom>
            <a:avLst/>
            <a:gdLst>
              <a:gd name="connsiteX0" fmla="*/ 0 w 1466240"/>
              <a:gd name="connsiteY0" fmla="*/ 0 h 1778000"/>
              <a:gd name="connsiteX1" fmla="*/ 1076232 w 1466240"/>
              <a:gd name="connsiteY1" fmla="*/ 0 h 1778000"/>
              <a:gd name="connsiteX2" fmla="*/ 1466240 w 1466240"/>
              <a:gd name="connsiteY2" fmla="*/ 390008 h 1778000"/>
              <a:gd name="connsiteX3" fmla="*/ 1466240 w 1466240"/>
              <a:gd name="connsiteY3" fmla="*/ 1778000 h 1778000"/>
              <a:gd name="connsiteX4" fmla="*/ 0 w 1466240"/>
              <a:gd name="connsiteY4" fmla="*/ 177800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240" h="1778000">
                <a:moveTo>
                  <a:pt x="0" y="0"/>
                </a:moveTo>
                <a:lnTo>
                  <a:pt x="1076232" y="0"/>
                </a:lnTo>
                <a:cubicBezTo>
                  <a:pt x="1291627" y="0"/>
                  <a:pt x="1466240" y="174613"/>
                  <a:pt x="1466240" y="390008"/>
                </a:cubicBezTo>
                <a:lnTo>
                  <a:pt x="1466240" y="1778000"/>
                </a:lnTo>
                <a:lnTo>
                  <a:pt x="0" y="17780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C9C8771D-CF1C-EE4E-13D9-F24848A72C56}"/>
              </a:ext>
            </a:extLst>
          </p:cNvPr>
          <p:cNvSpPr/>
          <p:nvPr/>
        </p:nvSpPr>
        <p:spPr>
          <a:xfrm>
            <a:off x="198796" y="3491264"/>
            <a:ext cx="864187" cy="759081"/>
          </a:xfrm>
          <a:custGeom>
            <a:avLst/>
            <a:gdLst>
              <a:gd name="connsiteX0" fmla="*/ 390008 w 873760"/>
              <a:gd name="connsiteY0" fmla="*/ 0 h 1778000"/>
              <a:gd name="connsiteX1" fmla="*/ 873760 w 873760"/>
              <a:gd name="connsiteY1" fmla="*/ 0 h 1778000"/>
              <a:gd name="connsiteX2" fmla="*/ 873760 w 873760"/>
              <a:gd name="connsiteY2" fmla="*/ 1778000 h 1778000"/>
              <a:gd name="connsiteX3" fmla="*/ 0 w 873760"/>
              <a:gd name="connsiteY3" fmla="*/ 1778000 h 1778000"/>
              <a:gd name="connsiteX4" fmla="*/ 0 w 873760"/>
              <a:gd name="connsiteY4" fmla="*/ 390008 h 1778000"/>
              <a:gd name="connsiteX5" fmla="*/ 390008 w 873760"/>
              <a:gd name="connsiteY5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760" h="1778000">
                <a:moveTo>
                  <a:pt x="390008" y="0"/>
                </a:moveTo>
                <a:lnTo>
                  <a:pt x="873760" y="0"/>
                </a:lnTo>
                <a:lnTo>
                  <a:pt x="873760" y="1778000"/>
                </a:lnTo>
                <a:lnTo>
                  <a:pt x="0" y="1778000"/>
                </a:lnTo>
                <a:lnTo>
                  <a:pt x="0" y="390008"/>
                </a:lnTo>
                <a:cubicBezTo>
                  <a:pt x="0" y="174613"/>
                  <a:pt x="174613" y="0"/>
                  <a:pt x="390008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67E36A90-9E1D-F0C7-CB3D-7C3CD687213A}"/>
              </a:ext>
            </a:extLst>
          </p:cNvPr>
          <p:cNvSpPr/>
          <p:nvPr/>
        </p:nvSpPr>
        <p:spPr>
          <a:xfrm>
            <a:off x="4460116" y="977554"/>
            <a:ext cx="3594989" cy="636275"/>
          </a:xfrm>
          <a:custGeom>
            <a:avLst/>
            <a:gdLst>
              <a:gd name="connsiteX0" fmla="*/ 0 w 1466240"/>
              <a:gd name="connsiteY0" fmla="*/ 0 h 1778000"/>
              <a:gd name="connsiteX1" fmla="*/ 1076232 w 1466240"/>
              <a:gd name="connsiteY1" fmla="*/ 0 h 1778000"/>
              <a:gd name="connsiteX2" fmla="*/ 1466240 w 1466240"/>
              <a:gd name="connsiteY2" fmla="*/ 390008 h 1778000"/>
              <a:gd name="connsiteX3" fmla="*/ 1466240 w 1466240"/>
              <a:gd name="connsiteY3" fmla="*/ 1778000 h 1778000"/>
              <a:gd name="connsiteX4" fmla="*/ 0 w 1466240"/>
              <a:gd name="connsiteY4" fmla="*/ 177800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240" h="1778000">
                <a:moveTo>
                  <a:pt x="0" y="0"/>
                </a:moveTo>
                <a:lnTo>
                  <a:pt x="1076232" y="0"/>
                </a:lnTo>
                <a:cubicBezTo>
                  <a:pt x="1291627" y="0"/>
                  <a:pt x="1466240" y="174613"/>
                  <a:pt x="1466240" y="390008"/>
                </a:cubicBezTo>
                <a:lnTo>
                  <a:pt x="1466240" y="1778000"/>
                </a:lnTo>
                <a:lnTo>
                  <a:pt x="0" y="1778000"/>
                </a:lnTo>
                <a:close/>
              </a:path>
            </a:pathLst>
          </a:custGeom>
          <a:solidFill>
            <a:srgbClr val="3AB5AF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074EFA73-6BBF-B1DD-2D21-443952F81BA7}"/>
              </a:ext>
            </a:extLst>
          </p:cNvPr>
          <p:cNvSpPr/>
          <p:nvPr/>
        </p:nvSpPr>
        <p:spPr>
          <a:xfrm>
            <a:off x="3595930" y="977554"/>
            <a:ext cx="864187" cy="645269"/>
          </a:xfrm>
          <a:custGeom>
            <a:avLst/>
            <a:gdLst>
              <a:gd name="connsiteX0" fmla="*/ 390008 w 873760"/>
              <a:gd name="connsiteY0" fmla="*/ 0 h 1778000"/>
              <a:gd name="connsiteX1" fmla="*/ 873760 w 873760"/>
              <a:gd name="connsiteY1" fmla="*/ 0 h 1778000"/>
              <a:gd name="connsiteX2" fmla="*/ 873760 w 873760"/>
              <a:gd name="connsiteY2" fmla="*/ 1778000 h 1778000"/>
              <a:gd name="connsiteX3" fmla="*/ 0 w 873760"/>
              <a:gd name="connsiteY3" fmla="*/ 1778000 h 1778000"/>
              <a:gd name="connsiteX4" fmla="*/ 0 w 873760"/>
              <a:gd name="connsiteY4" fmla="*/ 390008 h 1778000"/>
              <a:gd name="connsiteX5" fmla="*/ 390008 w 873760"/>
              <a:gd name="connsiteY5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760" h="1778000">
                <a:moveTo>
                  <a:pt x="390008" y="0"/>
                </a:moveTo>
                <a:lnTo>
                  <a:pt x="873760" y="0"/>
                </a:lnTo>
                <a:lnTo>
                  <a:pt x="873760" y="1778000"/>
                </a:lnTo>
                <a:lnTo>
                  <a:pt x="0" y="1778000"/>
                </a:lnTo>
                <a:lnTo>
                  <a:pt x="0" y="390008"/>
                </a:lnTo>
                <a:cubicBezTo>
                  <a:pt x="0" y="174613"/>
                  <a:pt x="174613" y="0"/>
                  <a:pt x="390008" y="0"/>
                </a:cubicBezTo>
                <a:close/>
              </a:path>
            </a:pathLst>
          </a:custGeom>
          <a:solidFill>
            <a:srgbClr val="3AB5AF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AA034909-2960-F4FC-B872-5BEEAD5E45D0}"/>
              </a:ext>
            </a:extLst>
          </p:cNvPr>
          <p:cNvSpPr/>
          <p:nvPr/>
        </p:nvSpPr>
        <p:spPr>
          <a:xfrm>
            <a:off x="1047986" y="950218"/>
            <a:ext cx="2283941" cy="759082"/>
          </a:xfrm>
          <a:custGeom>
            <a:avLst/>
            <a:gdLst>
              <a:gd name="connsiteX0" fmla="*/ 0 w 1466240"/>
              <a:gd name="connsiteY0" fmla="*/ 0 h 1778000"/>
              <a:gd name="connsiteX1" fmla="*/ 1076232 w 1466240"/>
              <a:gd name="connsiteY1" fmla="*/ 0 h 1778000"/>
              <a:gd name="connsiteX2" fmla="*/ 1466240 w 1466240"/>
              <a:gd name="connsiteY2" fmla="*/ 390008 h 1778000"/>
              <a:gd name="connsiteX3" fmla="*/ 1466240 w 1466240"/>
              <a:gd name="connsiteY3" fmla="*/ 1778000 h 1778000"/>
              <a:gd name="connsiteX4" fmla="*/ 0 w 1466240"/>
              <a:gd name="connsiteY4" fmla="*/ 177800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240" h="1778000">
                <a:moveTo>
                  <a:pt x="0" y="0"/>
                </a:moveTo>
                <a:lnTo>
                  <a:pt x="1076232" y="0"/>
                </a:lnTo>
                <a:cubicBezTo>
                  <a:pt x="1291627" y="0"/>
                  <a:pt x="1466240" y="174613"/>
                  <a:pt x="1466240" y="390008"/>
                </a:cubicBezTo>
                <a:lnTo>
                  <a:pt x="1466240" y="1778000"/>
                </a:lnTo>
                <a:lnTo>
                  <a:pt x="0" y="1778000"/>
                </a:lnTo>
                <a:close/>
              </a:path>
            </a:pathLst>
          </a:custGeom>
          <a:gradFill>
            <a:gsLst>
              <a:gs pos="0">
                <a:srgbClr val="FC7753"/>
              </a:gs>
              <a:gs pos="100000">
                <a:srgbClr val="FB4615"/>
              </a:gs>
            </a:gsLst>
            <a:lin ang="0" scaled="1"/>
          </a:gra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3F1BBF4-1AD9-FBB5-8EEE-DDCF9E5AD71B}"/>
              </a:ext>
            </a:extLst>
          </p:cNvPr>
          <p:cNvSpPr/>
          <p:nvPr/>
        </p:nvSpPr>
        <p:spPr>
          <a:xfrm>
            <a:off x="1" y="0"/>
            <a:ext cx="10671464" cy="64375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2CA4B1-E736-4B14-B650-EC3CFDFFF7DC}"/>
              </a:ext>
            </a:extLst>
          </p:cNvPr>
          <p:cNvSpPr txBox="1"/>
          <p:nvPr/>
        </p:nvSpPr>
        <p:spPr>
          <a:xfrm>
            <a:off x="0" y="37579"/>
            <a:ext cx="11566187" cy="7583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Грант ГФ «Реализация устойчивых стратегических мер по сдерживанию эпидемии ВИЧ-инфекции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среди ключевых групп населения в РК»  на 2024-2026гг. </a:t>
            </a: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4CB3FA0D-B72D-8F65-2187-63C87873F2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4820" y="2682297"/>
            <a:ext cx="6237333" cy="35543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D588C9-191E-622B-7E85-966BB3A3A01F}"/>
              </a:ext>
            </a:extLst>
          </p:cNvPr>
          <p:cNvSpPr txBox="1"/>
          <p:nvPr/>
        </p:nvSpPr>
        <p:spPr>
          <a:xfrm>
            <a:off x="7801011" y="6236680"/>
            <a:ext cx="3765176" cy="306467"/>
          </a:xfrm>
          <a:prstGeom prst="roundRect">
            <a:avLst/>
          </a:prstGeom>
          <a:gradFill flip="none" rotWithShape="1">
            <a:gsLst>
              <a:gs pos="31500">
                <a:schemeClr val="bg1">
                  <a:lumMod val="85000"/>
                </a:schemeClr>
              </a:gs>
              <a:gs pos="0">
                <a:schemeClr val="tx2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alibri"/>
              <a:buNone/>
              <a:defRPr b="1">
                <a:solidFill>
                  <a:srgbClr val="002060"/>
                </a:solidFill>
                <a:latin typeface="Calibri"/>
                <a:ea typeface="Calibri"/>
                <a:cs typeface="Calibri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alibri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Сумма гранта (3 года): 7 422 991 долларов США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D53D6A9-0510-730F-2827-697E1C9E93EC}"/>
              </a:ext>
            </a:extLst>
          </p:cNvPr>
          <p:cNvSpPr/>
          <p:nvPr/>
        </p:nvSpPr>
        <p:spPr>
          <a:xfrm>
            <a:off x="183800" y="950218"/>
            <a:ext cx="864187" cy="759081"/>
          </a:xfrm>
          <a:custGeom>
            <a:avLst/>
            <a:gdLst>
              <a:gd name="connsiteX0" fmla="*/ 390008 w 873760"/>
              <a:gd name="connsiteY0" fmla="*/ 0 h 1778000"/>
              <a:gd name="connsiteX1" fmla="*/ 873760 w 873760"/>
              <a:gd name="connsiteY1" fmla="*/ 0 h 1778000"/>
              <a:gd name="connsiteX2" fmla="*/ 873760 w 873760"/>
              <a:gd name="connsiteY2" fmla="*/ 1778000 h 1778000"/>
              <a:gd name="connsiteX3" fmla="*/ 0 w 873760"/>
              <a:gd name="connsiteY3" fmla="*/ 1778000 h 1778000"/>
              <a:gd name="connsiteX4" fmla="*/ 0 w 873760"/>
              <a:gd name="connsiteY4" fmla="*/ 390008 h 1778000"/>
              <a:gd name="connsiteX5" fmla="*/ 390008 w 873760"/>
              <a:gd name="connsiteY5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760" h="1778000">
                <a:moveTo>
                  <a:pt x="390008" y="0"/>
                </a:moveTo>
                <a:lnTo>
                  <a:pt x="873760" y="0"/>
                </a:lnTo>
                <a:lnTo>
                  <a:pt x="873760" y="1778000"/>
                </a:lnTo>
                <a:lnTo>
                  <a:pt x="0" y="1778000"/>
                </a:lnTo>
                <a:lnTo>
                  <a:pt x="0" y="390008"/>
                </a:lnTo>
                <a:cubicBezTo>
                  <a:pt x="0" y="174613"/>
                  <a:pt x="174613" y="0"/>
                  <a:pt x="390008" y="0"/>
                </a:cubicBezTo>
                <a:close/>
              </a:path>
            </a:pathLst>
          </a:custGeom>
          <a:gradFill>
            <a:gsLst>
              <a:gs pos="0">
                <a:srgbClr val="FC7753"/>
              </a:gs>
              <a:gs pos="100000">
                <a:srgbClr val="FB4615"/>
              </a:gs>
            </a:gsLst>
            <a:lin ang="0" scaled="1"/>
          </a:gra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krobat" panose="00000600000000000000" pitchFamily="50" charset="-52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4EFCBF-EB25-EAA3-9590-524F32F26152}"/>
              </a:ext>
            </a:extLst>
          </p:cNvPr>
          <p:cNvSpPr txBox="1"/>
          <p:nvPr/>
        </p:nvSpPr>
        <p:spPr>
          <a:xfrm>
            <a:off x="877874" y="954004"/>
            <a:ext cx="23392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Профилактика ВИЧ среди ключевых групп населения (далее- КГН)</a:t>
            </a:r>
            <a:endParaRPr kumimoji="0" lang="en-I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0B1ABB3-F0CC-BD5F-A5C5-ED8173D4141D}"/>
              </a:ext>
            </a:extLst>
          </p:cNvPr>
          <p:cNvSpPr txBox="1"/>
          <p:nvPr/>
        </p:nvSpPr>
        <p:spPr>
          <a:xfrm>
            <a:off x="4377713" y="1016614"/>
            <a:ext cx="274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Расширение доступности т</a:t>
            </a:r>
            <a:r>
              <a:rPr kumimoji="0" lang="ru-K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естировани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я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92F5359-C8D4-3BE1-5C09-28E4ABD8640E}"/>
              </a:ext>
            </a:extLst>
          </p:cNvPr>
          <p:cNvSpPr txBox="1"/>
          <p:nvPr/>
        </p:nvSpPr>
        <p:spPr>
          <a:xfrm>
            <a:off x="10022791" y="1072861"/>
            <a:ext cx="130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Преодоление барьеров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4" name="Рисунок 92" descr="Чемодан">
            <a:extLst>
              <a:ext uri="{FF2B5EF4-FFF2-40B4-BE49-F238E27FC236}">
                <a16:creationId xmlns:a16="http://schemas.microsoft.com/office/drawing/2014/main" id="{16419922-C0FD-1D14-130F-95F2FE07D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232" y="996230"/>
            <a:ext cx="414350" cy="598922"/>
          </a:xfrm>
          <a:prstGeom prst="rect">
            <a:avLst/>
          </a:prstGeom>
        </p:spPr>
      </p:pic>
      <p:pic>
        <p:nvPicPr>
          <p:cNvPr id="55" name="Рисунок 93" descr="Аудитория">
            <a:extLst>
              <a:ext uri="{FF2B5EF4-FFF2-40B4-BE49-F238E27FC236}">
                <a16:creationId xmlns:a16="http://schemas.microsoft.com/office/drawing/2014/main" id="{973CA2E2-4386-19AA-D4D5-C7F3BFFB68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86" y="3636142"/>
            <a:ext cx="380744" cy="493468"/>
          </a:xfrm>
          <a:prstGeom prst="rect">
            <a:avLst/>
          </a:prstGeom>
        </p:spPr>
      </p:pic>
      <p:pic>
        <p:nvPicPr>
          <p:cNvPr id="56" name="Рисунок 94" descr="Монеты">
            <a:extLst>
              <a:ext uri="{FF2B5EF4-FFF2-40B4-BE49-F238E27FC236}">
                <a16:creationId xmlns:a16="http://schemas.microsoft.com/office/drawing/2014/main" id="{122D915B-5A5B-30FE-4023-93AA3C36FB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0853" y="1030263"/>
            <a:ext cx="441643" cy="65252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DA5E42C-5618-0584-66E9-EBFB14304253}"/>
              </a:ext>
            </a:extLst>
          </p:cNvPr>
          <p:cNvSpPr txBox="1"/>
          <p:nvPr/>
        </p:nvSpPr>
        <p:spPr>
          <a:xfrm>
            <a:off x="1203404" y="3513682"/>
            <a:ext cx="1417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Уход и поддержка ЛЖВ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5C2CCB3-BC23-606C-7D6D-25FE5B49CC8E}"/>
              </a:ext>
            </a:extLst>
          </p:cNvPr>
          <p:cNvGrpSpPr/>
          <p:nvPr/>
        </p:nvGrpSpPr>
        <p:grpSpPr>
          <a:xfrm>
            <a:off x="449291" y="1096748"/>
            <a:ext cx="310572" cy="457260"/>
            <a:chOff x="1021223" y="2205960"/>
            <a:chExt cx="310572" cy="457260"/>
          </a:xfrm>
        </p:grpSpPr>
        <p:sp>
          <p:nvSpPr>
            <p:cNvPr id="59" name="Google Shape;806;p72">
              <a:extLst>
                <a:ext uri="{FF2B5EF4-FFF2-40B4-BE49-F238E27FC236}">
                  <a16:creationId xmlns:a16="http://schemas.microsoft.com/office/drawing/2014/main" id="{CB7EE18A-37D9-DE4D-0F3E-520C9D6D9E56}"/>
                </a:ext>
              </a:extLst>
            </p:cNvPr>
            <p:cNvSpPr/>
            <p:nvPr/>
          </p:nvSpPr>
          <p:spPr>
            <a:xfrm>
              <a:off x="1033381" y="2232705"/>
              <a:ext cx="31004" cy="108273"/>
            </a:xfrm>
            <a:custGeom>
              <a:avLst/>
              <a:gdLst/>
              <a:ahLst/>
              <a:cxnLst/>
              <a:rect l="l" t="t" r="r" b="b"/>
              <a:pathLst>
                <a:path w="1041" h="2805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458"/>
                  </a:lnTo>
                  <a:cubicBezTo>
                    <a:pt x="410" y="2458"/>
                    <a:pt x="757" y="2584"/>
                    <a:pt x="1040" y="2804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0" name="Google Shape;807;p72">
              <a:extLst>
                <a:ext uri="{FF2B5EF4-FFF2-40B4-BE49-F238E27FC236}">
                  <a16:creationId xmlns:a16="http://schemas.microsoft.com/office/drawing/2014/main" id="{063AABC6-CC12-1F26-E2E7-E6C21FD3376A}"/>
                </a:ext>
              </a:extLst>
            </p:cNvPr>
            <p:cNvSpPr/>
            <p:nvPr/>
          </p:nvSpPr>
          <p:spPr>
            <a:xfrm>
              <a:off x="1291417" y="2232705"/>
              <a:ext cx="31004" cy="107038"/>
            </a:xfrm>
            <a:custGeom>
              <a:avLst/>
              <a:gdLst/>
              <a:ahLst/>
              <a:cxnLst/>
              <a:rect l="l" t="t" r="r" b="b"/>
              <a:pathLst>
                <a:path w="1041" h="2773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773"/>
                  </a:lnTo>
                  <a:cubicBezTo>
                    <a:pt x="284" y="2584"/>
                    <a:pt x="694" y="2426"/>
                    <a:pt x="1040" y="2426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1" name="Google Shape;808;p72">
              <a:extLst>
                <a:ext uri="{FF2B5EF4-FFF2-40B4-BE49-F238E27FC236}">
                  <a16:creationId xmlns:a16="http://schemas.microsoft.com/office/drawing/2014/main" id="{14C489B2-F7EF-9B9A-BF68-DFA1146D1FAC}"/>
                </a:ext>
              </a:extLst>
            </p:cNvPr>
            <p:cNvSpPr/>
            <p:nvPr/>
          </p:nvSpPr>
          <p:spPr>
            <a:xfrm>
              <a:off x="1136608" y="2247296"/>
              <a:ext cx="30974" cy="88819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1954"/>
                  </a:lnTo>
                  <a:cubicBezTo>
                    <a:pt x="410" y="1985"/>
                    <a:pt x="756" y="2080"/>
                    <a:pt x="1040" y="2300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2" name="Google Shape;809;p72">
              <a:extLst>
                <a:ext uri="{FF2B5EF4-FFF2-40B4-BE49-F238E27FC236}">
                  <a16:creationId xmlns:a16="http://schemas.microsoft.com/office/drawing/2014/main" id="{9BC0C47C-20CA-EF31-0878-3C25209F3CFD}"/>
                </a:ext>
              </a:extLst>
            </p:cNvPr>
            <p:cNvSpPr/>
            <p:nvPr/>
          </p:nvSpPr>
          <p:spPr>
            <a:xfrm>
              <a:off x="1188219" y="2247296"/>
              <a:ext cx="30974" cy="88819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2300"/>
                  </a:lnTo>
                  <a:cubicBezTo>
                    <a:pt x="315" y="2111"/>
                    <a:pt x="693" y="1985"/>
                    <a:pt x="1040" y="1954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3" name="Google Shape;810;p72">
              <a:extLst>
                <a:ext uri="{FF2B5EF4-FFF2-40B4-BE49-F238E27FC236}">
                  <a16:creationId xmlns:a16="http://schemas.microsoft.com/office/drawing/2014/main" id="{01399999-5DAD-F011-17F6-9268B4DD355E}"/>
                </a:ext>
              </a:extLst>
            </p:cNvPr>
            <p:cNvSpPr/>
            <p:nvPr/>
          </p:nvSpPr>
          <p:spPr>
            <a:xfrm>
              <a:off x="1084994" y="2205960"/>
              <a:ext cx="31004" cy="141083"/>
            </a:xfrm>
            <a:custGeom>
              <a:avLst/>
              <a:gdLst/>
              <a:ahLst/>
              <a:cxnLst/>
              <a:rect l="l" t="t" r="r" b="b"/>
              <a:pathLst>
                <a:path w="1041" h="3655" extrusionOk="0">
                  <a:moveTo>
                    <a:pt x="536" y="0"/>
                  </a:moveTo>
                  <a:cubicBezTo>
                    <a:pt x="253" y="0"/>
                    <a:pt x="1" y="221"/>
                    <a:pt x="1" y="504"/>
                  </a:cubicBezTo>
                  <a:lnTo>
                    <a:pt x="1" y="3655"/>
                  </a:lnTo>
                  <a:cubicBezTo>
                    <a:pt x="1" y="3655"/>
                    <a:pt x="1" y="3623"/>
                    <a:pt x="64" y="3623"/>
                  </a:cubicBezTo>
                  <a:cubicBezTo>
                    <a:pt x="284" y="3371"/>
                    <a:pt x="631" y="3182"/>
                    <a:pt x="1040" y="3056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4" name="Google Shape;811;p72">
              <a:extLst>
                <a:ext uri="{FF2B5EF4-FFF2-40B4-BE49-F238E27FC236}">
                  <a16:creationId xmlns:a16="http://schemas.microsoft.com/office/drawing/2014/main" id="{3BE7AB84-8C57-B5EF-DF51-70E61C5F46B9}"/>
                </a:ext>
              </a:extLst>
            </p:cNvPr>
            <p:cNvSpPr/>
            <p:nvPr/>
          </p:nvSpPr>
          <p:spPr>
            <a:xfrm>
              <a:off x="1239804" y="2207154"/>
              <a:ext cx="31004" cy="141122"/>
            </a:xfrm>
            <a:custGeom>
              <a:avLst/>
              <a:gdLst/>
              <a:ahLst/>
              <a:cxnLst/>
              <a:rect l="l" t="t" r="r" b="b"/>
              <a:pathLst>
                <a:path w="1041" h="3656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lnTo>
                    <a:pt x="1" y="3088"/>
                  </a:lnTo>
                  <a:cubicBezTo>
                    <a:pt x="379" y="3151"/>
                    <a:pt x="726" y="3340"/>
                    <a:pt x="1041" y="3655"/>
                  </a:cubicBezTo>
                  <a:lnTo>
                    <a:pt x="1041" y="505"/>
                  </a:lnTo>
                  <a:cubicBezTo>
                    <a:pt x="1041" y="253"/>
                    <a:pt x="789" y="1"/>
                    <a:pt x="53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5" name="Google Shape;812;p72">
              <a:extLst>
                <a:ext uri="{FF2B5EF4-FFF2-40B4-BE49-F238E27FC236}">
                  <a16:creationId xmlns:a16="http://schemas.microsoft.com/office/drawing/2014/main" id="{2A5926BA-024B-A606-1268-27D9C5B86E1D}"/>
                </a:ext>
              </a:extLst>
            </p:cNvPr>
            <p:cNvSpPr/>
            <p:nvPr/>
          </p:nvSpPr>
          <p:spPr>
            <a:xfrm>
              <a:off x="1083118" y="2350673"/>
              <a:ext cx="192365" cy="205545"/>
            </a:xfrm>
            <a:custGeom>
              <a:avLst/>
              <a:gdLst/>
              <a:ahLst/>
              <a:cxnLst/>
              <a:rect l="l" t="t" r="r" b="b"/>
              <a:pathLst>
                <a:path w="6459" h="5325" extrusionOk="0">
                  <a:moveTo>
                    <a:pt x="1733" y="0"/>
                  </a:moveTo>
                  <a:cubicBezTo>
                    <a:pt x="1355" y="0"/>
                    <a:pt x="946" y="158"/>
                    <a:pt x="662" y="410"/>
                  </a:cubicBezTo>
                  <a:cubicBezTo>
                    <a:pt x="64" y="882"/>
                    <a:pt x="1" y="1639"/>
                    <a:pt x="347" y="2237"/>
                  </a:cubicBezTo>
                  <a:cubicBezTo>
                    <a:pt x="1324" y="2458"/>
                    <a:pt x="2048" y="3340"/>
                    <a:pt x="2174" y="4348"/>
                  </a:cubicBezTo>
                  <a:lnTo>
                    <a:pt x="3214" y="5325"/>
                  </a:lnTo>
                  <a:lnTo>
                    <a:pt x="4285" y="4348"/>
                  </a:lnTo>
                  <a:cubicBezTo>
                    <a:pt x="4380" y="3340"/>
                    <a:pt x="5073" y="2521"/>
                    <a:pt x="6113" y="2237"/>
                  </a:cubicBezTo>
                  <a:cubicBezTo>
                    <a:pt x="6459" y="1639"/>
                    <a:pt x="6333" y="882"/>
                    <a:pt x="5860" y="410"/>
                  </a:cubicBezTo>
                  <a:cubicBezTo>
                    <a:pt x="5577" y="158"/>
                    <a:pt x="5199" y="0"/>
                    <a:pt x="4789" y="0"/>
                  </a:cubicBezTo>
                  <a:cubicBezTo>
                    <a:pt x="4411" y="0"/>
                    <a:pt x="4002" y="158"/>
                    <a:pt x="3750" y="410"/>
                  </a:cubicBezTo>
                  <a:lnTo>
                    <a:pt x="3277" y="882"/>
                  </a:lnTo>
                  <a:lnTo>
                    <a:pt x="2805" y="410"/>
                  </a:lnTo>
                  <a:cubicBezTo>
                    <a:pt x="2521" y="158"/>
                    <a:pt x="2143" y="0"/>
                    <a:pt x="17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6" name="Google Shape;813;p72">
              <a:extLst>
                <a:ext uri="{FF2B5EF4-FFF2-40B4-BE49-F238E27FC236}">
                  <a16:creationId xmlns:a16="http://schemas.microsoft.com/office/drawing/2014/main" id="{BCCAC03C-F201-6878-45FC-67B0F2824D8A}"/>
                </a:ext>
              </a:extLst>
            </p:cNvPr>
            <p:cNvSpPr/>
            <p:nvPr/>
          </p:nvSpPr>
          <p:spPr>
            <a:xfrm>
              <a:off x="1187260" y="2351873"/>
              <a:ext cx="144535" cy="311347"/>
            </a:xfrm>
            <a:custGeom>
              <a:avLst/>
              <a:gdLst/>
              <a:ahLst/>
              <a:cxnLst/>
              <a:rect l="l" t="t" r="r" b="b"/>
              <a:pathLst>
                <a:path w="4853" h="8066" extrusionOk="0">
                  <a:moveTo>
                    <a:pt x="4506" y="1"/>
                  </a:moveTo>
                  <a:cubicBezTo>
                    <a:pt x="3876" y="1"/>
                    <a:pt x="3403" y="505"/>
                    <a:pt x="3403" y="1198"/>
                  </a:cubicBezTo>
                  <a:lnTo>
                    <a:pt x="3403" y="2395"/>
                  </a:lnTo>
                  <a:cubicBezTo>
                    <a:pt x="3403" y="2584"/>
                    <a:pt x="3246" y="2742"/>
                    <a:pt x="3025" y="2742"/>
                  </a:cubicBezTo>
                  <a:cubicBezTo>
                    <a:pt x="2679" y="2742"/>
                    <a:pt x="2363" y="2868"/>
                    <a:pt x="2080" y="3025"/>
                  </a:cubicBezTo>
                  <a:cubicBezTo>
                    <a:pt x="1702" y="3372"/>
                    <a:pt x="1418" y="3939"/>
                    <a:pt x="1418" y="4474"/>
                  </a:cubicBezTo>
                  <a:lnTo>
                    <a:pt x="1418" y="5231"/>
                  </a:lnTo>
                  <a:cubicBezTo>
                    <a:pt x="1418" y="5420"/>
                    <a:pt x="1261" y="5577"/>
                    <a:pt x="1072" y="5577"/>
                  </a:cubicBezTo>
                  <a:cubicBezTo>
                    <a:pt x="883" y="5577"/>
                    <a:pt x="725" y="5420"/>
                    <a:pt x="725" y="5231"/>
                  </a:cubicBezTo>
                  <a:lnTo>
                    <a:pt x="1" y="5892"/>
                  </a:lnTo>
                  <a:lnTo>
                    <a:pt x="1" y="8066"/>
                  </a:lnTo>
                  <a:lnTo>
                    <a:pt x="3813" y="8066"/>
                  </a:lnTo>
                  <a:cubicBezTo>
                    <a:pt x="4033" y="8066"/>
                    <a:pt x="4191" y="7908"/>
                    <a:pt x="4191" y="7719"/>
                  </a:cubicBezTo>
                  <a:cubicBezTo>
                    <a:pt x="4191" y="7530"/>
                    <a:pt x="4033" y="7373"/>
                    <a:pt x="3813" y="7373"/>
                  </a:cubicBezTo>
                  <a:lnTo>
                    <a:pt x="3466" y="7373"/>
                  </a:lnTo>
                  <a:lnTo>
                    <a:pt x="3466" y="6270"/>
                  </a:lnTo>
                  <a:cubicBezTo>
                    <a:pt x="3466" y="6176"/>
                    <a:pt x="3498" y="6050"/>
                    <a:pt x="3592" y="6018"/>
                  </a:cubicBezTo>
                  <a:lnTo>
                    <a:pt x="4128" y="5420"/>
                  </a:lnTo>
                  <a:cubicBezTo>
                    <a:pt x="4600" y="4947"/>
                    <a:pt x="4852" y="4380"/>
                    <a:pt x="4852" y="3687"/>
                  </a:cubicBezTo>
                  <a:lnTo>
                    <a:pt x="4852" y="347"/>
                  </a:ln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7" name="Google Shape;814;p72">
              <a:extLst>
                <a:ext uri="{FF2B5EF4-FFF2-40B4-BE49-F238E27FC236}">
                  <a16:creationId xmlns:a16="http://schemas.microsoft.com/office/drawing/2014/main" id="{56509B70-395F-EB60-B0D3-B65D484CAB01}"/>
                </a:ext>
              </a:extLst>
            </p:cNvPr>
            <p:cNvSpPr/>
            <p:nvPr/>
          </p:nvSpPr>
          <p:spPr>
            <a:xfrm>
              <a:off x="1021223" y="2354298"/>
              <a:ext cx="146381" cy="308916"/>
            </a:xfrm>
            <a:custGeom>
              <a:avLst/>
              <a:gdLst/>
              <a:ahLst/>
              <a:cxnLst/>
              <a:rect l="l" t="t" r="r" b="b"/>
              <a:pathLst>
                <a:path w="4915" h="8003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3718"/>
                  </a:lnTo>
                  <a:cubicBezTo>
                    <a:pt x="0" y="4348"/>
                    <a:pt x="221" y="4979"/>
                    <a:pt x="693" y="5451"/>
                  </a:cubicBezTo>
                  <a:lnTo>
                    <a:pt x="1323" y="5955"/>
                  </a:lnTo>
                  <a:cubicBezTo>
                    <a:pt x="1418" y="6018"/>
                    <a:pt x="1449" y="6113"/>
                    <a:pt x="1449" y="6207"/>
                  </a:cubicBezTo>
                  <a:lnTo>
                    <a:pt x="1449" y="7310"/>
                  </a:lnTo>
                  <a:lnTo>
                    <a:pt x="1103" y="7310"/>
                  </a:lnTo>
                  <a:cubicBezTo>
                    <a:pt x="882" y="7310"/>
                    <a:pt x="725" y="7467"/>
                    <a:pt x="725" y="7656"/>
                  </a:cubicBezTo>
                  <a:cubicBezTo>
                    <a:pt x="725" y="7845"/>
                    <a:pt x="882" y="8003"/>
                    <a:pt x="1103" y="8003"/>
                  </a:cubicBezTo>
                  <a:lnTo>
                    <a:pt x="4915" y="8003"/>
                  </a:lnTo>
                  <a:lnTo>
                    <a:pt x="4915" y="5829"/>
                  </a:lnTo>
                  <a:lnTo>
                    <a:pt x="4190" y="5168"/>
                  </a:lnTo>
                  <a:cubicBezTo>
                    <a:pt x="4190" y="5357"/>
                    <a:pt x="4033" y="5514"/>
                    <a:pt x="3844" y="5514"/>
                  </a:cubicBezTo>
                  <a:cubicBezTo>
                    <a:pt x="3655" y="5514"/>
                    <a:pt x="3497" y="5357"/>
                    <a:pt x="3497" y="5168"/>
                  </a:cubicBezTo>
                  <a:lnTo>
                    <a:pt x="3497" y="4411"/>
                  </a:lnTo>
                  <a:cubicBezTo>
                    <a:pt x="3497" y="3876"/>
                    <a:pt x="3214" y="3372"/>
                    <a:pt x="2741" y="3057"/>
                  </a:cubicBezTo>
                  <a:cubicBezTo>
                    <a:pt x="2458" y="2899"/>
                    <a:pt x="2143" y="2773"/>
                    <a:pt x="1796" y="2773"/>
                  </a:cubicBezTo>
                  <a:cubicBezTo>
                    <a:pt x="1607" y="2773"/>
                    <a:pt x="1449" y="2616"/>
                    <a:pt x="1449" y="2427"/>
                  </a:cubicBezTo>
                  <a:lnTo>
                    <a:pt x="1449" y="1229"/>
                  </a:lnTo>
                  <a:cubicBezTo>
                    <a:pt x="1449" y="473"/>
                    <a:pt x="945" y="1"/>
                    <a:pt x="3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EF344B0-76A1-04D0-0FC8-75465035DC3E}"/>
              </a:ext>
            </a:extLst>
          </p:cNvPr>
          <p:cNvSpPr txBox="1"/>
          <p:nvPr/>
        </p:nvSpPr>
        <p:spPr>
          <a:xfrm>
            <a:off x="152044" y="1808362"/>
            <a:ext cx="3179883" cy="138931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2pPr marL="285750" lvl="1" indent="-28575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  <a:defRPr sz="1400"/>
            </a:lvl2pPr>
          </a:lstStyle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Охват профпрограммами НПО</a:t>
            </a:r>
          </a:p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МСМ – 98% (5872) –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B4E1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НПО</a:t>
            </a:r>
          </a:p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kk-K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Получают ДКП  - </a:t>
            </a:r>
            <a:r>
              <a:rPr kumimoji="0" lang="kk-KZ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600 МСМ </a:t>
            </a:r>
            <a:r>
              <a:rPr kumimoji="0" lang="kk-K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20 ТГ</a:t>
            </a:r>
            <a:endParaRPr kumimoji="0" lang="LID4096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ЛУИН - 100% (4961) –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B4E1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НПО. </a:t>
            </a:r>
          </a:p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kk-K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Получают ДКП  -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410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5C708B-85BC-03AA-0EEA-4C8C7E2B8F16}"/>
              </a:ext>
            </a:extLst>
          </p:cNvPr>
          <p:cNvSpPr txBox="1"/>
          <p:nvPr/>
        </p:nvSpPr>
        <p:spPr>
          <a:xfrm>
            <a:off x="3554915" y="1779600"/>
            <a:ext cx="4512027" cy="1328023"/>
          </a:xfrm>
          <a:prstGeom prst="roundRect">
            <a:avLst/>
          </a:prstGeom>
          <a:solidFill>
            <a:srgbClr val="FFFFFF">
              <a:alpha val="67059"/>
            </a:srgb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AB5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Закуп слюновых тестов из средств гранта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для центров ВИЧ и НПО  – 24 500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шт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Протестировано в НПО : 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5 278 МСМ, выявлено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69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случаев ВИЧ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(1,3% от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обсл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.) 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78 ТГ, в</a:t>
            </a: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ыявлено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(2,5% от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обсл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.)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4 249 ЛУИН, </a:t>
            </a: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выявлено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16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(0,4% от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обсл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7C7B70-B738-D9B3-0B48-EB55D7B2D554}"/>
              </a:ext>
            </a:extLst>
          </p:cNvPr>
          <p:cNvSpPr txBox="1"/>
          <p:nvPr/>
        </p:nvSpPr>
        <p:spPr>
          <a:xfrm>
            <a:off x="198796" y="4372768"/>
            <a:ext cx="3095976" cy="151190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2pPr marL="285750" lvl="1" indent="-28575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  <a:defRPr sz="1400"/>
            </a:lvl2pPr>
            <a:lvl3pPr marL="742950" lvl="2" indent="-28575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</a:defRPr>
            </a:lvl3pPr>
          </a:lstStyle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НПО по ЛЖВ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1 549  ЛЖВ охвачены  услугами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315 ЛЖВ возобновили лечение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73 найдено из потерянных 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170 мигрантов получают  АРТ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мониторинг лечения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из средств гранта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2DB98B-78FD-8148-911E-44B71679A3A9}"/>
              </a:ext>
            </a:extLst>
          </p:cNvPr>
          <p:cNvSpPr txBox="1"/>
          <p:nvPr/>
        </p:nvSpPr>
        <p:spPr>
          <a:xfrm>
            <a:off x="8731648" y="1751740"/>
            <a:ext cx="3270993" cy="79936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2pPr marL="285750" lvl="1" indent="-28575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  <a:defRPr sz="1400"/>
            </a:lvl2pPr>
          </a:lstStyle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Внедрение мониторинга силами сообщества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Найм эксперта для анализа НПА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Проведение адвокационных мероприятий по выделению ГСЗ и противодействию стигме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DE2BC8-28DE-01C4-A5B3-24FBB04807E0}"/>
              </a:ext>
            </a:extLst>
          </p:cNvPr>
          <p:cNvSpPr txBox="1"/>
          <p:nvPr/>
        </p:nvSpPr>
        <p:spPr>
          <a:xfrm>
            <a:off x="3605876" y="3345318"/>
            <a:ext cx="2231790" cy="2539353"/>
          </a:xfrm>
          <a:prstGeom prst="roundRect">
            <a:avLst/>
          </a:prstGeom>
          <a:solidFill>
            <a:srgbClr val="FFFFFF">
              <a:alpha val="67059"/>
            </a:srgb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1" indent="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Протестировано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Индексное тестирование – 1473 половых партнёров ЛЖВ, выявлено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370 ВИЧ+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через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AB5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онлайн платформу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AB5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hivtest.kz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3 779,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сообщили результат – 864 (23%),    10 чел. (ВИЧ+)</a:t>
            </a:r>
          </a:p>
          <a:p>
            <a:pPr marL="285750" marR="0" lvl="1" indent="-285750" algn="l" defTabSz="6667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AB5A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методом SNS (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соцсети) 90 МСМ</a:t>
            </a:r>
            <a:endParaRPr kumimoji="0" lang="kk-K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52C2E6-A3C2-369D-F0EA-DE78D15832E0}"/>
              </a:ext>
            </a:extLst>
          </p:cNvPr>
          <p:cNvSpPr/>
          <p:nvPr/>
        </p:nvSpPr>
        <p:spPr>
          <a:xfrm>
            <a:off x="10727251" y="12053"/>
            <a:ext cx="639762" cy="631698"/>
          </a:xfrm>
          <a:prstGeom prst="rect">
            <a:avLst/>
          </a:prstGeom>
          <a:solidFill>
            <a:srgbClr val="A3212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ru-RU" sz="2400" kern="0" dirty="0">
                <a:latin typeface="Arial Narrow" panose="020B0606020202030204" pitchFamily="34" charset="0"/>
                <a:sym typeface="Arial"/>
              </a:rPr>
              <a:t>9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966862E-7A63-B35A-19DE-8AEB15DCDDA4}"/>
              </a:ext>
            </a:extLst>
          </p:cNvPr>
          <p:cNvSpPr/>
          <p:nvPr/>
        </p:nvSpPr>
        <p:spPr>
          <a:xfrm>
            <a:off x="11480800" y="0"/>
            <a:ext cx="711200" cy="62131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ru-RU" sz="2800" kern="0" dirty="0">
              <a:latin typeface="Arial Narrow" panose="020B0606020202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8768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1546</Words>
  <Application>Microsoft Office PowerPoint</Application>
  <PresentationFormat>Широкоэкранный</PresentationFormat>
  <Paragraphs>264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Akrobat</vt:lpstr>
      <vt:lpstr>Aptos Narrow</vt:lpstr>
      <vt:lpstr>Arial</vt:lpstr>
      <vt:lpstr>Arial Narrow</vt:lpstr>
      <vt:lpstr>Calibri</vt:lpstr>
      <vt:lpstr>Calibri Light</vt:lpstr>
      <vt:lpstr>Garamond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ГРАНТ PEPFAR/CDC 2023-2027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Акерке Раушанбек</dc:creator>
  <cp:lastModifiedBy>Сайранкуль Касымбекова</cp:lastModifiedBy>
  <cp:revision>16</cp:revision>
  <dcterms:created xsi:type="dcterms:W3CDTF">2023-11-07T04:12:38Z</dcterms:created>
  <dcterms:modified xsi:type="dcterms:W3CDTF">2024-11-26T01:03:21Z</dcterms:modified>
</cp:coreProperties>
</file>