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6" r:id="rId5"/>
    <p:sldId id="262" r:id="rId6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759C"/>
    <a:srgbClr val="078CBC"/>
    <a:srgbClr val="E4032F"/>
    <a:srgbClr val="E20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4434" autoAdjust="0"/>
  </p:normalViewPr>
  <p:slideViewPr>
    <p:cSldViewPr snapToGrid="0">
      <p:cViewPr>
        <p:scale>
          <a:sx n="91" d="100"/>
          <a:sy n="91" d="100"/>
        </p:scale>
        <p:origin x="-245" y="2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3B97E7E-EE32-5795-916B-E31A125B5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7D576-A9A3-4653-AAC0-21CBAB8838F4}" type="datetimeFigureOut">
              <a:rPr lang="ru-RU"/>
              <a:pPr>
                <a:defRPr/>
              </a:pPr>
              <a:t>25.11.2024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08025AE-8B34-93E1-32EE-DEB38CDBC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7D04873-F758-FE39-E652-E3748F62F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06E105-ED04-45F3-9951-50EB2D8A0D1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98933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DEF7422-5461-B10F-86FC-A188B9C6D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D672A-27EC-45AB-BD99-6616ECE0B523}" type="datetimeFigureOut">
              <a:rPr lang="ru-RU"/>
              <a:pPr>
                <a:defRPr/>
              </a:pPr>
              <a:t>25.11.2024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7BF578A-109E-60A8-36B8-B3B4BDBC8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EE50167-E348-6E77-9724-D510CD3A4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82F3AB-59B4-4115-8819-B64101B4BA5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5815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283F981-772C-7CAD-8951-EFD4315F6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76043-895E-49DB-965E-DF3A01E682CF}" type="datetimeFigureOut">
              <a:rPr lang="ru-RU"/>
              <a:pPr>
                <a:defRPr/>
              </a:pPr>
              <a:t>25.11.2024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8622EF9-E51A-6282-C57B-6612BE3C0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8DF7624-A6C2-9F95-2FF3-93ED8415D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4F7B83-CBDE-4F6C-8D5A-72F59127667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90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B5E1A64-C682-20AF-B002-259905B15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7D60F-6A55-43B8-92E1-62AD314193BF}" type="datetimeFigureOut">
              <a:rPr lang="ru-RU"/>
              <a:pPr>
                <a:defRPr/>
              </a:pPr>
              <a:t>25.11.2024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EDEC326-AEA3-F0D1-7ACF-C25F8F846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6ECE8CB-E8DD-1493-08B1-6B6A17D2C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6A1778-1931-47D0-825B-7815B970BFE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9265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535990F-A9F4-8730-7B31-48414A1D6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06C0C-A221-42A4-9975-2B1448AAB071}" type="datetimeFigureOut">
              <a:rPr lang="ru-RU"/>
              <a:pPr>
                <a:defRPr/>
              </a:pPr>
              <a:t>25.11.2024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B7684D8-F5BE-9E8F-60EB-BE8AC46BE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3DC2DDE-6605-7996-F570-3746B7D95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7CF759-AA41-4E8B-A7E4-CF33692B42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8047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E65C7B15-1E92-3E2B-5323-1F5448CE0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62CCD-6F37-4214-9973-BDC3CBE80271}" type="datetimeFigureOut">
              <a:rPr lang="ru-RU"/>
              <a:pPr>
                <a:defRPr/>
              </a:pPr>
              <a:t>25.11.2024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2C7D3D3D-7AC0-F7D1-8DEA-D2B57EF2C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A607DC29-2C10-840C-D891-5F8A6CDCE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8E0AE2-08A3-44EC-930F-2D0C3665FC9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62503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="" xmlns:a16="http://schemas.microsoft.com/office/drawing/2014/main" id="{1661F036-9C50-E627-062E-53A537D71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7F5A2-D1CA-44F5-8035-D05ADB538786}" type="datetimeFigureOut">
              <a:rPr lang="ru-RU"/>
              <a:pPr>
                <a:defRPr/>
              </a:pPr>
              <a:t>25.11.2024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="" xmlns:a16="http://schemas.microsoft.com/office/drawing/2014/main" id="{29747F70-2678-5546-88F8-7B8FB18D9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="" xmlns:a16="http://schemas.microsoft.com/office/drawing/2014/main" id="{0F7A9A55-FF09-4893-39E3-8AF07A469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CBB943-BE72-4962-A825-43E5CF84ACB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3400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="" xmlns:a16="http://schemas.microsoft.com/office/drawing/2014/main" id="{A5A6EDC3-3CFE-F5A0-7ECF-F7D8619FB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68B01-CF66-4EC0-A140-E63A7043542C}" type="datetimeFigureOut">
              <a:rPr lang="ru-RU"/>
              <a:pPr>
                <a:defRPr/>
              </a:pPr>
              <a:t>25.11.2024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B21CDAF3-02ED-917A-472D-B698CF7C5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="" xmlns:a16="http://schemas.microsoft.com/office/drawing/2014/main" id="{051BB08E-5A59-C02B-B5BA-813EBD0DF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A3754D-1DC0-4752-8081-2BB9EEDC6AC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32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="" xmlns:a16="http://schemas.microsoft.com/office/drawing/2014/main" id="{05836150-44D8-F7CD-8833-73604523E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41D54-DD7F-431D-9D87-508444F0DADC}" type="datetimeFigureOut">
              <a:rPr lang="ru-RU"/>
              <a:pPr>
                <a:defRPr/>
              </a:pPr>
              <a:t>25.11.2024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="" xmlns:a16="http://schemas.microsoft.com/office/drawing/2014/main" id="{B1A3C5AC-5840-4E93-CB1E-286E84A03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="" xmlns:a16="http://schemas.microsoft.com/office/drawing/2014/main" id="{1EE5DFF7-C315-5E23-3234-553B55DC4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7414AB-1DDD-4440-AF8C-97F7A52E6EA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0973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76986D82-5ACD-F8C4-CF38-49E4FEA3E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850B4-A051-4D50-96E4-FE60CED1D6D1}" type="datetimeFigureOut">
              <a:rPr lang="ru-RU"/>
              <a:pPr>
                <a:defRPr/>
              </a:pPr>
              <a:t>25.11.2024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2E17CCDB-193B-6EED-B85B-E044D5BF1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E32BA9D4-4D30-E901-897F-C3729FD4E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7A7F58-8EF7-4830-B06F-D79651B7041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93753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9260CEA4-668A-CB27-8212-FB524E750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CC4EF-1D14-4004-B07F-0E50BE3E207E}" type="datetimeFigureOut">
              <a:rPr lang="ru-RU"/>
              <a:pPr>
                <a:defRPr/>
              </a:pPr>
              <a:t>25.11.2024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26D1508B-BA9C-A317-B5E3-C4FEC437D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A19C5BCD-F623-B79E-2F3F-1BAA9D27D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A753E-2A05-4B99-BF98-957F16AED31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8694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="" xmlns:a16="http://schemas.microsoft.com/office/drawing/2014/main" id="{A33683B6-1BF0-60EA-4DE3-13C2525BC42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="" xmlns:a16="http://schemas.microsoft.com/office/drawing/2014/main" id="{E06AAEB4-41D8-5289-CA29-285527F920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0B0525B-EFC5-FD1D-CFE0-C5B68F31EB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3C80639-6BA6-4DFB-8676-5F6D589AEF38}" type="datetimeFigureOut">
              <a:rPr lang="ru-RU"/>
              <a:pPr>
                <a:defRPr/>
              </a:pPr>
              <a:t>25.11.2024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98B7819-A746-356E-2BE2-77F0CFEA32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39DF117-1D1F-3549-3A98-5157614857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0B5C094-D2ED-46F3-96FD-725315EE124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6EB3CA4-61AD-A65F-6A76-D083AE7B94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2003"/>
            <a:ext cx="2988471" cy="2988471"/>
          </a:xfrm>
          <a:prstGeom prst="rect">
            <a:avLst/>
          </a:prstGeom>
        </p:spPr>
      </p:pic>
      <p:sp>
        <p:nvSpPr>
          <p:cNvPr id="2050" name="Заголовок 1">
            <a:extLst>
              <a:ext uri="{FF2B5EF4-FFF2-40B4-BE49-F238E27FC236}">
                <a16:creationId xmlns="" xmlns:a16="http://schemas.microsoft.com/office/drawing/2014/main" id="{B2870B5B-90F6-8E49-4AC1-95D34713AC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9406" y="2584450"/>
            <a:ext cx="5614987" cy="844550"/>
          </a:xfrm>
        </p:spPr>
        <p:txBody>
          <a:bodyPr/>
          <a:lstStyle/>
          <a:p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Роль гражданского общества в достижении целей: 95-95-95</a:t>
            </a:r>
            <a:endParaRPr lang="ru-RU" altLang="ru-RU" sz="3200" b="1" dirty="0">
              <a:solidFill>
                <a:srgbClr val="E2032F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B262332-97ED-26A7-46B6-8861AE18A66D}"/>
              </a:ext>
            </a:extLst>
          </p:cNvPr>
          <p:cNvSpPr txBox="1"/>
          <p:nvPr/>
        </p:nvSpPr>
        <p:spPr>
          <a:xfrm>
            <a:off x="1178376" y="6037263"/>
            <a:ext cx="1009718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Аманжолов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Нурали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- ОЮЛ </a:t>
            </a: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«Центрально-Азиатская Ассоциация Людей, Живущих с ВИЧ»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413" y="3934435"/>
            <a:ext cx="3490242" cy="1912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>
            <a:extLst>
              <a:ext uri="{FF2B5EF4-FFF2-40B4-BE49-F238E27FC236}">
                <a16:creationId xmlns="" xmlns:a16="http://schemas.microsoft.com/office/drawing/2014/main" id="{12253B90-BAFB-9ABB-DD24-D9D01BD42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300" y="923545"/>
            <a:ext cx="5395913" cy="466344"/>
          </a:xfrm>
        </p:spPr>
        <p:txBody>
          <a:bodyPr/>
          <a:lstStyle/>
          <a:p>
            <a:r>
              <a:rPr lang="ru-RU" altLang="ru-RU" sz="32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Цель 95-95-95.Введение</a:t>
            </a:r>
            <a:endParaRPr lang="ru-RU" altLang="ru-RU" sz="32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CD1C7D02-3C15-4268-167A-8E7373D77647}"/>
              </a:ext>
            </a:extLst>
          </p:cNvPr>
          <p:cNvSpPr txBox="1">
            <a:spLocks/>
          </p:cNvSpPr>
          <p:nvPr/>
        </p:nvSpPr>
        <p:spPr>
          <a:xfrm>
            <a:off x="1896035" y="923545"/>
            <a:ext cx="10128325" cy="556869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7DAC0E58-7D81-CFAF-9454-A792F7A15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868" y="227573"/>
            <a:ext cx="1489167" cy="148916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41448" y="1920240"/>
            <a:ext cx="8933688" cy="2943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-95 % людей с ВИЧ знают свой статус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cs typeface="Times New Roman" panose="02020603050405020304" pitchFamily="18" charset="0"/>
              </a:rPr>
              <a:t>-95 % из них получают лечение</a:t>
            </a:r>
          </a:p>
          <a:p>
            <a:endParaRPr lang="ru-RU" sz="2800" dirty="0">
              <a:cs typeface="Times New Roman" panose="02020603050405020304" pitchFamily="18" charset="0"/>
            </a:endParaRPr>
          </a:p>
          <a:p>
            <a:endParaRPr lang="ru-RU" sz="2800" dirty="0" smtClean="0">
              <a:cs typeface="Times New Roman" panose="02020603050405020304" pitchFamily="18" charset="0"/>
            </a:endParaRPr>
          </a:p>
          <a:p>
            <a:r>
              <a:rPr lang="ru-RU" sz="2800" dirty="0" smtClean="0"/>
              <a:t>-95 % из тех, кто лечится, достигают неопределяемой ВН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>
            <a:extLst>
              <a:ext uri="{FF2B5EF4-FFF2-40B4-BE49-F238E27FC236}">
                <a16:creationId xmlns="" xmlns:a16="http://schemas.microsoft.com/office/drawing/2014/main" id="{12253B90-BAFB-9ABB-DD24-D9D01BD42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7365" y="923544"/>
            <a:ext cx="6476301" cy="793195"/>
          </a:xfrm>
        </p:spPr>
        <p:txBody>
          <a:bodyPr/>
          <a:lstStyle/>
          <a:p>
            <a:r>
              <a:rPr lang="ru-RU" altLang="ru-RU" sz="32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Вклад гражданского общества</a:t>
            </a:r>
            <a:endParaRPr lang="ru-RU" altLang="ru-RU" sz="32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CD1C7D02-3C15-4268-167A-8E7373D77647}"/>
              </a:ext>
            </a:extLst>
          </p:cNvPr>
          <p:cNvSpPr txBox="1">
            <a:spLocks/>
          </p:cNvSpPr>
          <p:nvPr/>
        </p:nvSpPr>
        <p:spPr>
          <a:xfrm>
            <a:off x="1896035" y="923545"/>
            <a:ext cx="10128325" cy="556869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7DAC0E58-7D81-CFAF-9454-A792F7A15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868" y="227573"/>
            <a:ext cx="1489167" cy="148916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41448" y="1920240"/>
            <a:ext cx="8933688" cy="367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-    Доступ </a:t>
            </a:r>
            <a:r>
              <a:rPr lang="ru-RU" sz="2800" dirty="0">
                <a:ea typeface="Calibri" panose="020F0502020204030204" pitchFamily="34" charset="0"/>
                <a:cs typeface="Times New Roman" panose="02020603050405020304" pitchFamily="18" charset="0"/>
              </a:rPr>
              <a:t>к КГН, равный равному</a:t>
            </a:r>
          </a:p>
          <a:p>
            <a:endParaRPr lang="ru-RU" sz="2800" dirty="0" smtClean="0">
              <a:cs typeface="Times New Roman" panose="02020603050405020304" pitchFamily="18" charset="0"/>
            </a:endParaRPr>
          </a:p>
          <a:p>
            <a:r>
              <a:rPr lang="ru-RU" sz="2800" dirty="0" smtClean="0">
                <a:cs typeface="Times New Roman" panose="02020603050405020304" pitchFamily="18" charset="0"/>
              </a:rPr>
              <a:t>-    Услуги </a:t>
            </a:r>
            <a:r>
              <a:rPr lang="ru-RU" sz="2800" dirty="0">
                <a:cs typeface="Times New Roman" panose="02020603050405020304" pitchFamily="18" charset="0"/>
              </a:rPr>
              <a:t>профилактических программ</a:t>
            </a:r>
          </a:p>
          <a:p>
            <a:endParaRPr lang="ru-RU" sz="2800" dirty="0"/>
          </a:p>
          <a:p>
            <a:pPr marL="457200" indent="-457200">
              <a:buFontTx/>
              <a:buChar char="-"/>
            </a:pPr>
            <a:r>
              <a:rPr lang="ru-RU" sz="2800" dirty="0" smtClean="0">
                <a:cs typeface="Times New Roman" panose="02020603050405020304" pitchFamily="18" charset="0"/>
              </a:rPr>
              <a:t>Тестирование</a:t>
            </a:r>
          </a:p>
          <a:p>
            <a:endParaRPr lang="ru-RU" sz="2800" dirty="0" smtClean="0"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ru-RU" sz="2800" dirty="0">
                <a:cs typeface="Times New Roman" panose="02020603050405020304" pitchFamily="18" charset="0"/>
              </a:rPr>
              <a:t>Социальное </a:t>
            </a:r>
            <a:r>
              <a:rPr lang="ru-RU" sz="2800" dirty="0" smtClean="0">
                <a:cs typeface="Times New Roman" panose="02020603050405020304" pitchFamily="18" charset="0"/>
              </a:rPr>
              <a:t>сопровождение</a:t>
            </a:r>
            <a:endParaRPr lang="ru-RU" sz="2800" dirty="0"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ru-RU" sz="28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687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>
            <a:extLst>
              <a:ext uri="{FF2B5EF4-FFF2-40B4-BE49-F238E27FC236}">
                <a16:creationId xmlns="" xmlns:a16="http://schemas.microsoft.com/office/drawing/2014/main" id="{12253B90-BAFB-9ABB-DD24-D9D01BD42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7365" y="923544"/>
            <a:ext cx="6476301" cy="793195"/>
          </a:xfrm>
        </p:spPr>
        <p:txBody>
          <a:bodyPr/>
          <a:lstStyle/>
          <a:p>
            <a:r>
              <a:rPr lang="ru-RU" altLang="ru-RU" sz="32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Вклад гражданского общества</a:t>
            </a:r>
            <a:endParaRPr lang="ru-RU" altLang="ru-RU" sz="32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CD1C7D02-3C15-4268-167A-8E7373D77647}"/>
              </a:ext>
            </a:extLst>
          </p:cNvPr>
          <p:cNvSpPr txBox="1">
            <a:spLocks/>
          </p:cNvSpPr>
          <p:nvPr/>
        </p:nvSpPr>
        <p:spPr>
          <a:xfrm>
            <a:off x="1896035" y="923545"/>
            <a:ext cx="10128325" cy="556869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7DAC0E58-7D81-CFAF-9454-A792F7A15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868" y="227573"/>
            <a:ext cx="1489167" cy="148916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41448" y="1920240"/>
            <a:ext cx="8933688" cy="367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-    Программы по уходу и поддержке</a:t>
            </a: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dirty="0" smtClean="0">
              <a:cs typeface="Times New Roman" panose="02020603050405020304" pitchFamily="18" charset="0"/>
            </a:endParaRPr>
          </a:p>
          <a:p>
            <a:r>
              <a:rPr lang="ru-RU" sz="2800" dirty="0" smtClean="0">
                <a:cs typeface="Times New Roman" panose="02020603050405020304" pitchFamily="18" charset="0"/>
              </a:rPr>
              <a:t>-    Проведение МСС</a:t>
            </a:r>
            <a:endParaRPr lang="ru-RU" sz="2800" dirty="0">
              <a:cs typeface="Times New Roman" panose="02020603050405020304" pitchFamily="18" charset="0"/>
            </a:endParaRPr>
          </a:p>
          <a:p>
            <a:endParaRPr lang="ru-RU" sz="2800" dirty="0"/>
          </a:p>
          <a:p>
            <a:pPr marL="457200" indent="-457200">
              <a:buFontTx/>
              <a:buChar char="-"/>
            </a:pPr>
            <a:r>
              <a:rPr lang="ru-RU" sz="2800" dirty="0" err="1" smtClean="0">
                <a:cs typeface="Times New Roman" panose="02020603050405020304" pitchFamily="18" charset="0"/>
              </a:rPr>
              <a:t>Адвокация</a:t>
            </a:r>
            <a:endParaRPr lang="ru-RU" sz="2800" dirty="0" smtClean="0">
              <a:cs typeface="Times New Roman" panose="02020603050405020304" pitchFamily="18" charset="0"/>
            </a:endParaRPr>
          </a:p>
          <a:p>
            <a:endParaRPr lang="ru-RU" sz="2800" dirty="0" smtClean="0"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ru-RU" sz="2800" dirty="0" smtClean="0">
                <a:cs typeface="Times New Roman" panose="02020603050405020304" pitchFamily="18" charset="0"/>
              </a:rPr>
              <a:t>Стигма и Дискриминация</a:t>
            </a:r>
            <a:endParaRPr lang="ru-RU" sz="2800" dirty="0"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ru-RU" sz="28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466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96865485-42E6-6035-56C8-9F1262A4C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4206" y="4927554"/>
            <a:ext cx="1489167" cy="1489167"/>
          </a:xfrm>
          <a:prstGeom prst="rect">
            <a:avLst/>
          </a:prstGeom>
        </p:spPr>
      </p:pic>
      <p:pic>
        <p:nvPicPr>
          <p:cNvPr id="5122" name="Рисунок 1">
            <a:extLst>
              <a:ext uri="{FF2B5EF4-FFF2-40B4-BE49-F238E27FC236}">
                <a16:creationId xmlns="" xmlns:a16="http://schemas.microsoft.com/office/drawing/2014/main" id="{A73DBE3E-A25B-4BBF-165E-6DFF4DFFD6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854075"/>
            <a:ext cx="6875462" cy="450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F290B7C-EDD7-995A-6A12-3DAAE3D67FAE}"/>
              </a:ext>
            </a:extLst>
          </p:cNvPr>
          <p:cNvSpPr txBox="1"/>
          <p:nvPr/>
        </p:nvSpPr>
        <p:spPr>
          <a:xfrm>
            <a:off x="5351463" y="5173663"/>
            <a:ext cx="610076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</a:rPr>
              <a:t>Объединение юридических лиц </a:t>
            </a:r>
            <a:endParaRPr lang="sl-SI" sz="1200" b="1" dirty="0">
              <a:solidFill>
                <a:schemeClr val="tx1">
                  <a:lumMod val="65000"/>
                  <a:lumOff val="35000"/>
                </a:schemeClr>
              </a:solidFill>
              <a:latin typeface="Trebuchet MS" panose="020B0603020202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</a:rPr>
              <a:t>«Центрально </a:t>
            </a:r>
            <a:r>
              <a:rPr lang="sl-SI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</a:rPr>
              <a:t>A</a:t>
            </a: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</a:rPr>
              <a:t>зиатская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</a:rPr>
              <a:t> Ассоциация Людей</a:t>
            </a:r>
            <a:r>
              <a:rPr lang="sl-SI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</a:rPr>
              <a:t>,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</a:rPr>
              <a:t> Живущих с ВИЧ»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</a:rPr>
              <a:t>Ул. </a:t>
            </a:r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</a:rPr>
              <a:t>Ауэзова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</a:rPr>
              <a:t>, 175/1. 6 этаж. Офис 5A.</a:t>
            </a:r>
            <a:r>
              <a:rPr lang="sl-SI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</a:rPr>
              <a:t>050052, Алматы. Казахстан.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</a:rPr>
              <a:t>Телефон +7 727 225 88 97</a:t>
            </a:r>
          </a:p>
        </p:txBody>
      </p:sp>
      <p:sp>
        <p:nvSpPr>
          <p:cNvPr id="5125" name="TextBox 5">
            <a:extLst>
              <a:ext uri="{FF2B5EF4-FFF2-40B4-BE49-F238E27FC236}">
                <a16:creationId xmlns="" xmlns:a16="http://schemas.microsoft.com/office/drawing/2014/main" id="{70F44D28-52E8-503F-6742-2D4DB3965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1463" y="6127750"/>
            <a:ext cx="1709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E4032F"/>
                </a:solidFill>
              </a:rPr>
              <a:t>www.caapl.</a:t>
            </a:r>
            <a:r>
              <a:rPr lang="sl-SI" altLang="ru-RU">
                <a:solidFill>
                  <a:srgbClr val="E4032F"/>
                </a:solidFill>
              </a:rPr>
              <a:t>org</a:t>
            </a:r>
            <a:endParaRPr lang="ru-RU" altLang="ru-RU">
              <a:solidFill>
                <a:srgbClr val="E4032F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A15B91D-AD8D-D64A-5B2B-47E655426B99}"/>
              </a:ext>
            </a:extLst>
          </p:cNvPr>
          <p:cNvSpPr txBox="1"/>
          <p:nvPr/>
        </p:nvSpPr>
        <p:spPr>
          <a:xfrm>
            <a:off x="3752850" y="2970213"/>
            <a:ext cx="4906963" cy="5857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ШАБЛОН ПРЕЗЕНТАЦИИ СAAPL" id="{146214E9-8BC6-4547-B401-220AB3ED8F77}" vid="{530D419E-0642-4C54-8742-6F2DD8BB129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 СAAPL</Template>
  <TotalTime>1513</TotalTime>
  <Words>129</Words>
  <Application>Microsoft Office PowerPoint</Application>
  <PresentationFormat>Произвольный</PresentationFormat>
  <Paragraphs>31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Роль гражданского общества в достижении целей: 95-95-95</vt:lpstr>
      <vt:lpstr>Цель 95-95-95.Введение</vt:lpstr>
      <vt:lpstr>Вклад гражданского общества</vt:lpstr>
      <vt:lpstr>Вклад гражданского общества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гражданского общества в достижении целей: 95-95-95</dc:title>
  <dc:creator>Павел Савин</dc:creator>
  <cp:lastModifiedBy>Жанна</cp:lastModifiedBy>
  <cp:revision>7</cp:revision>
  <dcterms:created xsi:type="dcterms:W3CDTF">2024-11-21T10:47:26Z</dcterms:created>
  <dcterms:modified xsi:type="dcterms:W3CDTF">2024-11-25T07:02:56Z</dcterms:modified>
</cp:coreProperties>
</file>