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1"/>
  </p:notesMasterIdLst>
  <p:handoutMasterIdLst>
    <p:handoutMasterId r:id="rId32"/>
  </p:handoutMasterIdLst>
  <p:sldIdLst>
    <p:sldId id="314" r:id="rId5"/>
    <p:sldId id="2147481944" r:id="rId6"/>
    <p:sldId id="2147480484" r:id="rId7"/>
    <p:sldId id="2147480505" r:id="rId8"/>
    <p:sldId id="2147480485" r:id="rId9"/>
    <p:sldId id="2147481950" r:id="rId10"/>
    <p:sldId id="2147481951" r:id="rId11"/>
    <p:sldId id="452" r:id="rId12"/>
    <p:sldId id="2145707241" r:id="rId13"/>
    <p:sldId id="2147480483" r:id="rId14"/>
    <p:sldId id="2147481952" r:id="rId15"/>
    <p:sldId id="2147481955" r:id="rId16"/>
    <p:sldId id="2147480504" r:id="rId17"/>
    <p:sldId id="2147481956" r:id="rId18"/>
    <p:sldId id="2147481957" r:id="rId19"/>
    <p:sldId id="2147481946" r:id="rId20"/>
    <p:sldId id="2147481958" r:id="rId21"/>
    <p:sldId id="280" r:id="rId22"/>
    <p:sldId id="2147481959" r:id="rId23"/>
    <p:sldId id="2147481960" r:id="rId24"/>
    <p:sldId id="2147481961" r:id="rId25"/>
    <p:sldId id="2147481947" r:id="rId26"/>
    <p:sldId id="2147481962" r:id="rId27"/>
    <p:sldId id="2147481963" r:id="rId28"/>
    <p:sldId id="2147481964" r:id="rId29"/>
    <p:sldId id="2147480455" r:id="rId30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and Closing Slides" id="{20EB4EC5-D9FC-4EBD-90BF-191CC107680C}">
          <p14:sldIdLst>
            <p14:sldId id="314"/>
            <p14:sldId id="2147481944"/>
            <p14:sldId id="2147480484"/>
            <p14:sldId id="2147480505"/>
            <p14:sldId id="2147480485"/>
            <p14:sldId id="2147481950"/>
            <p14:sldId id="2147481951"/>
            <p14:sldId id="452"/>
            <p14:sldId id="2145707241"/>
            <p14:sldId id="2147480483"/>
            <p14:sldId id="2147481952"/>
            <p14:sldId id="2147481955"/>
            <p14:sldId id="2147480504"/>
            <p14:sldId id="2147481956"/>
            <p14:sldId id="2147481957"/>
            <p14:sldId id="2147481946"/>
            <p14:sldId id="2147481958"/>
            <p14:sldId id="280"/>
            <p14:sldId id="2147481959"/>
            <p14:sldId id="2147481960"/>
            <p14:sldId id="2147481961"/>
            <p14:sldId id="2147481947"/>
            <p14:sldId id="2147481962"/>
            <p14:sldId id="2147481963"/>
            <p14:sldId id="2147481964"/>
          </p14:sldIdLst>
        </p14:section>
        <p14:section name="Layouts" id="{EE7E0C0D-E16F-48EF-996E-E1DC255CFC31}">
          <p14:sldIdLst>
            <p14:sldId id="214748045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ECC8904-965D-21A7-7E86-AE57C2EFA95D}" name="Nadol, Patrick (CDC/DDPHSIS/CGH/DGHT)" initials="NP(" userId="S::pen5@cdc.gov::486366c0-9803-47bc-980c-4ab642a89050" providerId="AD"/>
  <p188:author id="{82837810-C867-601C-8FCD-FD10AC9E4566}" name="Nina Wadhwa" initials="NW" userId="S::nina.wadhwa@pepfar.onmicrosoft.com::2508bb6c-57df-466f-87d5-bf261c821ed0" providerId="AD"/>
  <p188:author id="{85D92818-3782-9B2A-D9E4-AFEF852DB979}" name="Rauza Kaliyeva" initials="RK" userId="S::rauza.kaliyeva@pepfar.onmicrosoft.com::237482cc-e889-418e-b5f8-11def26741c5" providerId="AD"/>
  <p188:author id="{FD187E34-2901-6265-854D-4939AE572EE2}" name="Trista Bingham" initials="TB" userId="S::tub9_cdc.gov#ext#@pepfar.onmicrosoft.com::b1fe7126-7ce0-4e44-928c-6ac5b7fecd64" providerId="AD"/>
  <p188:author id="{DDD5DE3F-ABD7-5EC0-C287-8E1976DD5016}" name="Erin T Eckstein" initials="EE" userId="S::ecksteinet_state.gov#ext#@pepfar.onmicrosoft.com::2c8c5a36-1711-477b-9570-60ee9ce5796e" providerId="AD"/>
  <p188:author id="{31B91C75-CE26-4FC3-8355-644BE4BB4EF7}" name="Stephanie Hackett" initials="SH" userId="S::ohg5_cdc.gov#ext#@pepfar.onmicrosoft.com::198312b9-f1d1-4de0-93b7-bea3fa725e5f" providerId="AD"/>
  <p188:author id="{6BA60E7E-D966-EB3E-439B-3680C96B89C9}" name="Klindera, Kent C. (GH/OHA:CAMRIS International)" initials="KI" userId="S::kklindera_usaid.gov#ext#@pepfar.onmicrosoft.com::4936e814-57f1-42fc-8fd1-a5305b852f0f" providerId="AD"/>
  <p188:author id="{FB5CDB82-B346-9040-1687-BB9BBF27AE2D}" name="Herstad, Britt L" initials="HL" userId="S::bherstad_usaid.gov#ext#@pepfar.onmicrosoft.com::1c0afa84-7439-4f30-af76-af51df09af8a" providerId="AD"/>
  <p188:author id="{72BCC484-0112-6E39-B574-9B292349E385}" name="Kate Segal" initials="KS" userId="S::kate@avac.org::7aefd655-d85c-4749-8664-c5c9a0eec1f1" providerId="AD"/>
  <p188:author id="{3B88DEA0-9E91-67E5-8852-4CADDB89BF48}" name="Elizabeth A. Hart" initials="EH" userId="S::elhart_usaid.gov#ext#@pepfar.onmicrosoft.com::653145e4-6804-4514-8112-3733cfc38ab0" providerId="AD"/>
  <p188:author id="{10F1EBA5-1E00-2AB6-9574-1D4228E0FAE8}" name="Patrick Nadol" initials="" userId="S::pen5_cdc.gov#EXT#@pepfar.onmicrosoft.com::ebda0d27-17db-4c17-9099-0e5716d19cd5" providerId="AD"/>
  <p188:author id="{998407B2-8E10-22D2-2322-062A44DF70FD}" name="Ramona Bhatia" initials="RB" userId="S::ramona.bhatia@pepfar.onmicrosoft.com::6fc789fc-8de7-481b-b0d6-2107a08808b7" providerId="AD"/>
  <p188:author id="{E9E609C2-1A8D-25E6-B197-C7F41E424CFC}" name="Barbara Singer" initials="BS" userId="S::barbara.singer@pepfar.onmicrosoft.com::aa35ab57-2978-4493-bd89-ba6372ae7f05" providerId="AD"/>
  <p188:author id="{827255C8-005B-DAE6-4B47-593036B30E3E}" name="Arman Dairov" initials="AD" userId="S::arman.dairov@pepfar.onmicrosoft.com::d84b5d9a-2a33-4cf5-9ab5-01f03a124b70" providerId="AD"/>
  <p188:author id="{235E3FCD-B0D5-4250-6837-0FC38ADA2ACF}" name="Patrick Nadol" initials="PN" userId="S::pen5_cdc.gov#ext#@pepfar.onmicrosoft.com::ebda0d27-17db-4c17-9099-0e5716d19cd5" providerId="AD"/>
  <p188:author id="{446D1BD7-E830-4A88-A009-320B03B8BF77}" name="Assem Smagulova" initials="AS" userId="S::assem.smagulova@pepfar.onmicrosoft.com::2e7f955d-93ef-4575-99c4-00d69612ef96" providerId="AD"/>
  <p188:author id="{1C8A06DD-9EB4-AABF-1223-FFA638A53C2C}" name="Aitmagambetova, Indira (CDC/GHC/DGHT)" initials="AI(" userId="S::HNT4@cdc.gov::14c2bc57-8bc8-4365-83c3-9261289000b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EDBD"/>
    <a:srgbClr val="99FF66"/>
    <a:srgbClr val="CCECFF"/>
    <a:srgbClr val="C7FF4B"/>
    <a:srgbClr val="66CCFF"/>
    <a:srgbClr val="CCFFFF"/>
    <a:srgbClr val="F7E0D4"/>
    <a:srgbClr val="72A187"/>
    <a:srgbClr val="99FF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0C1164-DAB5-4B09-A7DC-77D92EEB9AB8}" v="5" dt="2024-11-25T18:50:41.2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87443" autoAdjust="0"/>
  </p:normalViewPr>
  <p:slideViewPr>
    <p:cSldViewPr snapToGrid="0">
      <p:cViewPr varScale="1">
        <p:scale>
          <a:sx n="70" d="100"/>
          <a:sy n="70" d="100"/>
        </p:scale>
        <p:origin x="512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gs" Target="tags/tag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itmagambetova, Indira (CDC/GHC/DGHT)" userId="14c2bc57-8bc8-4365-83c3-9261289000b6" providerId="ADAL" clId="{630C1164-DAB5-4B09-A7DC-77D92EEB9AB8}"/>
    <pc:docChg chg="custSel delSld modSld modSection">
      <pc:chgData name="Aitmagambetova, Indira (CDC/GHC/DGHT)" userId="14c2bc57-8bc8-4365-83c3-9261289000b6" providerId="ADAL" clId="{630C1164-DAB5-4B09-A7DC-77D92EEB9AB8}" dt="2024-11-25T19:21:53.329" v="425" actId="6549"/>
      <pc:docMkLst>
        <pc:docMk/>
      </pc:docMkLst>
      <pc:sldChg chg="addSp delSp modSp mod modNotesTx">
        <pc:chgData name="Aitmagambetova, Indira (CDC/GHC/DGHT)" userId="14c2bc57-8bc8-4365-83c3-9261289000b6" providerId="ADAL" clId="{630C1164-DAB5-4B09-A7DC-77D92EEB9AB8}" dt="2024-11-25T19:08:50.284" v="273" actId="6549"/>
        <pc:sldMkLst>
          <pc:docMk/>
          <pc:sldMk cId="456939951" sldId="280"/>
        </pc:sldMkLst>
        <pc:spChg chg="mod">
          <ac:chgData name="Aitmagambetova, Indira (CDC/GHC/DGHT)" userId="14c2bc57-8bc8-4365-83c3-9261289000b6" providerId="ADAL" clId="{630C1164-DAB5-4B09-A7DC-77D92EEB9AB8}" dt="2024-11-25T19:07:50.306" v="272" actId="6549"/>
          <ac:spMkLst>
            <pc:docMk/>
            <pc:sldMk cId="456939951" sldId="280"/>
            <ac:spMk id="7" creationId="{3677AF6B-D8CB-A683-ADEE-5943736A7933}"/>
          </ac:spMkLst>
        </pc:spChg>
        <pc:picChg chg="add del">
          <ac:chgData name="Aitmagambetova, Indira (CDC/GHC/DGHT)" userId="14c2bc57-8bc8-4365-83c3-9261289000b6" providerId="ADAL" clId="{630C1164-DAB5-4B09-A7DC-77D92EEB9AB8}" dt="2024-11-25T19:07:23.541" v="254" actId="478"/>
          <ac:picMkLst>
            <pc:docMk/>
            <pc:sldMk cId="456939951" sldId="280"/>
            <ac:picMk id="4" creationId="{44FF64D1-5914-B9AA-F7E2-DBDFD0E1DA22}"/>
          </ac:picMkLst>
        </pc:picChg>
      </pc:sldChg>
      <pc:sldChg chg="del">
        <pc:chgData name="Aitmagambetova, Indira (CDC/GHC/DGHT)" userId="14c2bc57-8bc8-4365-83c3-9261289000b6" providerId="ADAL" clId="{630C1164-DAB5-4B09-A7DC-77D92EEB9AB8}" dt="2024-11-25T19:12:33.071" v="276" actId="47"/>
        <pc:sldMkLst>
          <pc:docMk/>
          <pc:sldMk cId="2054956283" sldId="451"/>
        </pc:sldMkLst>
      </pc:sldChg>
      <pc:sldChg chg="modSp mod modNotesTx">
        <pc:chgData name="Aitmagambetova, Indira (CDC/GHC/DGHT)" userId="14c2bc57-8bc8-4365-83c3-9261289000b6" providerId="ADAL" clId="{630C1164-DAB5-4B09-A7DC-77D92EEB9AB8}" dt="2024-11-25T19:21:53.329" v="425" actId="6549"/>
        <pc:sldMkLst>
          <pc:docMk/>
          <pc:sldMk cId="1229140018" sldId="452"/>
        </pc:sldMkLst>
        <pc:spChg chg="mod">
          <ac:chgData name="Aitmagambetova, Indira (CDC/GHC/DGHT)" userId="14c2bc57-8bc8-4365-83c3-9261289000b6" providerId="ADAL" clId="{630C1164-DAB5-4B09-A7DC-77D92EEB9AB8}" dt="2024-11-25T18:41:08.968" v="106" actId="6549"/>
          <ac:spMkLst>
            <pc:docMk/>
            <pc:sldMk cId="1229140018" sldId="452"/>
            <ac:spMk id="6" creationId="{AA663416-7B2A-8B87-2B3A-4008A502B629}"/>
          </ac:spMkLst>
        </pc:spChg>
      </pc:sldChg>
      <pc:sldChg chg="del">
        <pc:chgData name="Aitmagambetova, Indira (CDC/GHC/DGHT)" userId="14c2bc57-8bc8-4365-83c3-9261289000b6" providerId="ADAL" clId="{630C1164-DAB5-4B09-A7DC-77D92EEB9AB8}" dt="2024-11-25T18:25:19.707" v="1" actId="47"/>
        <pc:sldMkLst>
          <pc:docMk/>
          <pc:sldMk cId="4166342933" sldId="2147474531"/>
        </pc:sldMkLst>
      </pc:sldChg>
      <pc:sldChg chg="addSp delSp modSp mod">
        <pc:chgData name="Aitmagambetova, Indira (CDC/GHC/DGHT)" userId="14c2bc57-8bc8-4365-83c3-9261289000b6" providerId="ADAL" clId="{630C1164-DAB5-4B09-A7DC-77D92EEB9AB8}" dt="2024-11-25T18:30:07.122" v="6" actId="1076"/>
        <pc:sldMkLst>
          <pc:docMk/>
          <pc:sldMk cId="2426466423" sldId="2147480484"/>
        </pc:sldMkLst>
        <pc:spChg chg="add del mod">
          <ac:chgData name="Aitmagambetova, Indira (CDC/GHC/DGHT)" userId="14c2bc57-8bc8-4365-83c3-9261289000b6" providerId="ADAL" clId="{630C1164-DAB5-4B09-A7DC-77D92EEB9AB8}" dt="2024-11-25T18:29:16.622" v="5" actId="478"/>
          <ac:spMkLst>
            <pc:docMk/>
            <pc:sldMk cId="2426466423" sldId="2147480484"/>
            <ac:spMk id="4" creationId="{0FF387F0-6103-693E-A08D-E1160FC3BE72}"/>
          </ac:spMkLst>
        </pc:spChg>
        <pc:spChg chg="mod">
          <ac:chgData name="Aitmagambetova, Indira (CDC/GHC/DGHT)" userId="14c2bc57-8bc8-4365-83c3-9261289000b6" providerId="ADAL" clId="{630C1164-DAB5-4B09-A7DC-77D92EEB9AB8}" dt="2024-11-25T18:30:07.122" v="6" actId="1076"/>
          <ac:spMkLst>
            <pc:docMk/>
            <pc:sldMk cId="2426466423" sldId="2147480484"/>
            <ac:spMk id="5" creationId="{5BE0F17E-9886-5A94-8A5C-2BCAF7D0CE77}"/>
          </ac:spMkLst>
        </pc:spChg>
      </pc:sldChg>
      <pc:sldChg chg="modSp mod modNotesTx">
        <pc:chgData name="Aitmagambetova, Indira (CDC/GHC/DGHT)" userId="14c2bc57-8bc8-4365-83c3-9261289000b6" providerId="ADAL" clId="{630C1164-DAB5-4B09-A7DC-77D92EEB9AB8}" dt="2024-11-25T18:51:10.080" v="111" actId="6549"/>
        <pc:sldMkLst>
          <pc:docMk/>
          <pc:sldMk cId="2793044185" sldId="2147480485"/>
        </pc:sldMkLst>
        <pc:spChg chg="mod">
          <ac:chgData name="Aitmagambetova, Indira (CDC/GHC/DGHT)" userId="14c2bc57-8bc8-4365-83c3-9261289000b6" providerId="ADAL" clId="{630C1164-DAB5-4B09-A7DC-77D92EEB9AB8}" dt="2024-11-25T18:34:49.174" v="28" actId="20577"/>
          <ac:spMkLst>
            <pc:docMk/>
            <pc:sldMk cId="2793044185" sldId="2147480485"/>
            <ac:spMk id="15" creationId="{6E35F7ED-353B-94E7-3439-A196A1468F1A}"/>
          </ac:spMkLst>
        </pc:spChg>
        <pc:spChg chg="mod">
          <ac:chgData name="Aitmagambetova, Indira (CDC/GHC/DGHT)" userId="14c2bc57-8bc8-4365-83c3-9261289000b6" providerId="ADAL" clId="{630C1164-DAB5-4B09-A7DC-77D92EEB9AB8}" dt="2024-11-25T18:34:54.974" v="30" actId="1076"/>
          <ac:spMkLst>
            <pc:docMk/>
            <pc:sldMk cId="2793044185" sldId="2147480485"/>
            <ac:spMk id="17" creationId="{6CEBFC36-409D-B5E5-95D7-2439D03C2BAD}"/>
          </ac:spMkLst>
        </pc:spChg>
      </pc:sldChg>
      <pc:sldChg chg="del">
        <pc:chgData name="Aitmagambetova, Indira (CDC/GHC/DGHT)" userId="14c2bc57-8bc8-4365-83c3-9261289000b6" providerId="ADAL" clId="{630C1164-DAB5-4B09-A7DC-77D92EEB9AB8}" dt="2024-11-25T18:25:18.636" v="0" actId="47"/>
        <pc:sldMkLst>
          <pc:docMk/>
          <pc:sldMk cId="581543664" sldId="2147480498"/>
        </pc:sldMkLst>
      </pc:sldChg>
      <pc:sldChg chg="addSp delSp modSp mod">
        <pc:chgData name="Aitmagambetova, Indira (CDC/GHC/DGHT)" userId="14c2bc57-8bc8-4365-83c3-9261289000b6" providerId="ADAL" clId="{630C1164-DAB5-4B09-A7DC-77D92EEB9AB8}" dt="2024-11-25T18:33:23.720" v="12" actId="14100"/>
        <pc:sldMkLst>
          <pc:docMk/>
          <pc:sldMk cId="227455124" sldId="2147480505"/>
        </pc:sldMkLst>
        <pc:spChg chg="del">
          <ac:chgData name="Aitmagambetova, Indira (CDC/GHC/DGHT)" userId="14c2bc57-8bc8-4365-83c3-9261289000b6" providerId="ADAL" clId="{630C1164-DAB5-4B09-A7DC-77D92EEB9AB8}" dt="2024-11-25T18:33:05.746" v="10" actId="478"/>
          <ac:spMkLst>
            <pc:docMk/>
            <pc:sldMk cId="227455124" sldId="2147480505"/>
            <ac:spMk id="4" creationId="{6FD1F1E5-35FA-EAC5-7BD4-9157018B2F54}"/>
          </ac:spMkLst>
        </pc:spChg>
        <pc:spChg chg="add mod">
          <ac:chgData name="Aitmagambetova, Indira (CDC/GHC/DGHT)" userId="14c2bc57-8bc8-4365-83c3-9261289000b6" providerId="ADAL" clId="{630C1164-DAB5-4B09-A7DC-77D92EEB9AB8}" dt="2024-11-25T18:33:05.746" v="10" actId="478"/>
          <ac:spMkLst>
            <pc:docMk/>
            <pc:sldMk cId="227455124" sldId="2147480505"/>
            <ac:spMk id="12" creationId="{D826ADB3-46F0-3323-1243-18CEABE3E863}"/>
          </ac:spMkLst>
        </pc:spChg>
        <pc:picChg chg="mod">
          <ac:chgData name="Aitmagambetova, Indira (CDC/GHC/DGHT)" userId="14c2bc57-8bc8-4365-83c3-9261289000b6" providerId="ADAL" clId="{630C1164-DAB5-4B09-A7DC-77D92EEB9AB8}" dt="2024-11-25T18:33:23.720" v="12" actId="14100"/>
          <ac:picMkLst>
            <pc:docMk/>
            <pc:sldMk cId="227455124" sldId="2147480505"/>
            <ac:picMk id="5" creationId="{11454CA9-027D-5B9E-187C-703D1F807A14}"/>
          </ac:picMkLst>
        </pc:picChg>
        <pc:picChg chg="del">
          <ac:chgData name="Aitmagambetova, Indira (CDC/GHC/DGHT)" userId="14c2bc57-8bc8-4365-83c3-9261289000b6" providerId="ADAL" clId="{630C1164-DAB5-4B09-A7DC-77D92EEB9AB8}" dt="2024-11-25T18:32:52.834" v="8" actId="478"/>
          <ac:picMkLst>
            <pc:docMk/>
            <pc:sldMk cId="227455124" sldId="2147480505"/>
            <ac:picMk id="20" creationId="{4CB4231F-E2C5-971A-CE82-A6CC66575414}"/>
          </ac:picMkLst>
        </pc:picChg>
        <pc:picChg chg="del">
          <ac:chgData name="Aitmagambetova, Indira (CDC/GHC/DGHT)" userId="14c2bc57-8bc8-4365-83c3-9261289000b6" providerId="ADAL" clId="{630C1164-DAB5-4B09-A7DC-77D92EEB9AB8}" dt="2024-11-25T18:33:00" v="9" actId="478"/>
          <ac:picMkLst>
            <pc:docMk/>
            <pc:sldMk cId="227455124" sldId="2147480505"/>
            <ac:picMk id="22" creationId="{DCDE1D5C-3ECE-A83B-7511-C1AF69E697ED}"/>
          </ac:picMkLst>
        </pc:picChg>
      </pc:sldChg>
      <pc:sldChg chg="modNotesTx">
        <pc:chgData name="Aitmagambetova, Indira (CDC/GHC/DGHT)" userId="14c2bc57-8bc8-4365-83c3-9261289000b6" providerId="ADAL" clId="{630C1164-DAB5-4B09-A7DC-77D92EEB9AB8}" dt="2024-11-25T19:01:27.406" v="154" actId="6549"/>
        <pc:sldMkLst>
          <pc:docMk/>
          <pc:sldMk cId="4246438517" sldId="2147481946"/>
        </pc:sldMkLst>
      </pc:sldChg>
      <pc:sldChg chg="del">
        <pc:chgData name="Aitmagambetova, Indira (CDC/GHC/DGHT)" userId="14c2bc57-8bc8-4365-83c3-9261289000b6" providerId="ADAL" clId="{630C1164-DAB5-4B09-A7DC-77D92EEB9AB8}" dt="2024-11-25T18:25:23.366" v="2" actId="47"/>
        <pc:sldMkLst>
          <pc:docMk/>
          <pc:sldMk cId="3055764666" sldId="2147481949"/>
        </pc:sldMkLst>
      </pc:sldChg>
      <pc:sldChg chg="addSp modSp mod modNotesTx">
        <pc:chgData name="Aitmagambetova, Indira (CDC/GHC/DGHT)" userId="14c2bc57-8bc8-4365-83c3-9261289000b6" providerId="ADAL" clId="{630C1164-DAB5-4B09-A7DC-77D92EEB9AB8}" dt="2024-11-25T18:51:01.322" v="110" actId="6549"/>
        <pc:sldMkLst>
          <pc:docMk/>
          <pc:sldMk cId="2168060085" sldId="2147481950"/>
        </pc:sldMkLst>
        <pc:spChg chg="add mod">
          <ac:chgData name="Aitmagambetova, Indira (CDC/GHC/DGHT)" userId="14c2bc57-8bc8-4365-83c3-9261289000b6" providerId="ADAL" clId="{630C1164-DAB5-4B09-A7DC-77D92EEB9AB8}" dt="2024-11-25T18:38:46.142" v="83"/>
          <ac:spMkLst>
            <pc:docMk/>
            <pc:sldMk cId="2168060085" sldId="2147481950"/>
            <ac:spMk id="4" creationId="{515691E0-9F7E-E543-4E5B-B25582C9DA57}"/>
          </ac:spMkLst>
        </pc:spChg>
        <pc:spChg chg="mod">
          <ac:chgData name="Aitmagambetova, Indira (CDC/GHC/DGHT)" userId="14c2bc57-8bc8-4365-83c3-9261289000b6" providerId="ADAL" clId="{630C1164-DAB5-4B09-A7DC-77D92EEB9AB8}" dt="2024-11-25T18:37:54.298" v="81" actId="6549"/>
          <ac:spMkLst>
            <pc:docMk/>
            <pc:sldMk cId="2168060085" sldId="2147481950"/>
            <ac:spMk id="9" creationId="{5D6F79B0-AEFB-4B49-6ACB-06F0136106F3}"/>
          </ac:spMkLst>
        </pc:spChg>
      </pc:sldChg>
      <pc:sldChg chg="modSp mod">
        <pc:chgData name="Aitmagambetova, Indira (CDC/GHC/DGHT)" userId="14c2bc57-8bc8-4365-83c3-9261289000b6" providerId="ADAL" clId="{630C1164-DAB5-4B09-A7DC-77D92EEB9AB8}" dt="2024-11-25T18:40:13.071" v="105" actId="20577"/>
        <pc:sldMkLst>
          <pc:docMk/>
          <pc:sldMk cId="3073710410" sldId="2147481951"/>
        </pc:sldMkLst>
        <pc:spChg chg="mod">
          <ac:chgData name="Aitmagambetova, Indira (CDC/GHC/DGHT)" userId="14c2bc57-8bc8-4365-83c3-9261289000b6" providerId="ADAL" clId="{630C1164-DAB5-4B09-A7DC-77D92EEB9AB8}" dt="2024-11-25T18:39:11.656" v="85" actId="20577"/>
          <ac:spMkLst>
            <pc:docMk/>
            <pc:sldMk cId="3073710410" sldId="2147481951"/>
            <ac:spMk id="7" creationId="{2EA34EC6-AA76-11A6-ABC9-4473171CF7A9}"/>
          </ac:spMkLst>
        </pc:spChg>
        <pc:spChg chg="mod">
          <ac:chgData name="Aitmagambetova, Indira (CDC/GHC/DGHT)" userId="14c2bc57-8bc8-4365-83c3-9261289000b6" providerId="ADAL" clId="{630C1164-DAB5-4B09-A7DC-77D92EEB9AB8}" dt="2024-11-25T18:39:30.487" v="91" actId="20577"/>
          <ac:spMkLst>
            <pc:docMk/>
            <pc:sldMk cId="3073710410" sldId="2147481951"/>
            <ac:spMk id="15" creationId="{30BDEEAE-0A4E-7E7A-1622-3D142A2E63B8}"/>
          </ac:spMkLst>
        </pc:spChg>
        <pc:spChg chg="mod">
          <ac:chgData name="Aitmagambetova, Indira (CDC/GHC/DGHT)" userId="14c2bc57-8bc8-4365-83c3-9261289000b6" providerId="ADAL" clId="{630C1164-DAB5-4B09-A7DC-77D92EEB9AB8}" dt="2024-11-25T18:39:35.331" v="93" actId="20577"/>
          <ac:spMkLst>
            <pc:docMk/>
            <pc:sldMk cId="3073710410" sldId="2147481951"/>
            <ac:spMk id="16" creationId="{175155CB-FCDF-BE90-3047-105A82E1CEC6}"/>
          </ac:spMkLst>
        </pc:spChg>
        <pc:spChg chg="mod">
          <ac:chgData name="Aitmagambetova, Indira (CDC/GHC/DGHT)" userId="14c2bc57-8bc8-4365-83c3-9261289000b6" providerId="ADAL" clId="{630C1164-DAB5-4B09-A7DC-77D92EEB9AB8}" dt="2024-11-25T18:39:41.880" v="95" actId="20577"/>
          <ac:spMkLst>
            <pc:docMk/>
            <pc:sldMk cId="3073710410" sldId="2147481951"/>
            <ac:spMk id="17" creationId="{52E8FA80-4B9E-ED85-FFEA-11AF752964E9}"/>
          </ac:spMkLst>
        </pc:spChg>
        <pc:spChg chg="mod">
          <ac:chgData name="Aitmagambetova, Indira (CDC/GHC/DGHT)" userId="14c2bc57-8bc8-4365-83c3-9261289000b6" providerId="ADAL" clId="{630C1164-DAB5-4B09-A7DC-77D92EEB9AB8}" dt="2024-11-25T18:39:45.684" v="97" actId="20577"/>
          <ac:spMkLst>
            <pc:docMk/>
            <pc:sldMk cId="3073710410" sldId="2147481951"/>
            <ac:spMk id="18" creationId="{E0993ABE-6BCD-9B2C-2992-472FCA81C033}"/>
          </ac:spMkLst>
        </pc:spChg>
        <pc:spChg chg="mod">
          <ac:chgData name="Aitmagambetova, Indira (CDC/GHC/DGHT)" userId="14c2bc57-8bc8-4365-83c3-9261289000b6" providerId="ADAL" clId="{630C1164-DAB5-4B09-A7DC-77D92EEB9AB8}" dt="2024-11-25T18:39:50.492" v="99" actId="20577"/>
          <ac:spMkLst>
            <pc:docMk/>
            <pc:sldMk cId="3073710410" sldId="2147481951"/>
            <ac:spMk id="19" creationId="{939DFF7E-03F9-1192-17B6-2148D57DB24E}"/>
          </ac:spMkLst>
        </pc:spChg>
        <pc:spChg chg="mod">
          <ac:chgData name="Aitmagambetova, Indira (CDC/GHC/DGHT)" userId="14c2bc57-8bc8-4365-83c3-9261289000b6" providerId="ADAL" clId="{630C1164-DAB5-4B09-A7DC-77D92EEB9AB8}" dt="2024-11-25T18:39:56.818" v="101" actId="20577"/>
          <ac:spMkLst>
            <pc:docMk/>
            <pc:sldMk cId="3073710410" sldId="2147481951"/>
            <ac:spMk id="20" creationId="{34469D36-6419-FE46-2BC4-2EA9E820660A}"/>
          </ac:spMkLst>
        </pc:spChg>
        <pc:spChg chg="mod">
          <ac:chgData name="Aitmagambetova, Indira (CDC/GHC/DGHT)" userId="14c2bc57-8bc8-4365-83c3-9261289000b6" providerId="ADAL" clId="{630C1164-DAB5-4B09-A7DC-77D92EEB9AB8}" dt="2024-11-25T18:40:13.071" v="105" actId="20577"/>
          <ac:spMkLst>
            <pc:docMk/>
            <pc:sldMk cId="3073710410" sldId="2147481951"/>
            <ac:spMk id="21" creationId="{AB4BFBBF-3072-4AD8-D8C5-169010D0566C}"/>
          </ac:spMkLst>
        </pc:spChg>
      </pc:sldChg>
      <pc:sldChg chg="modSp mod modNotesTx">
        <pc:chgData name="Aitmagambetova, Indira (CDC/GHC/DGHT)" userId="14c2bc57-8bc8-4365-83c3-9261289000b6" providerId="ADAL" clId="{630C1164-DAB5-4B09-A7DC-77D92EEB9AB8}" dt="2024-11-25T18:50:34.726" v="109" actId="20577"/>
        <pc:sldMkLst>
          <pc:docMk/>
          <pc:sldMk cId="3883479836" sldId="2147481952"/>
        </pc:sldMkLst>
        <pc:spChg chg="mod">
          <ac:chgData name="Aitmagambetova, Indira (CDC/GHC/DGHT)" userId="14c2bc57-8bc8-4365-83c3-9261289000b6" providerId="ADAL" clId="{630C1164-DAB5-4B09-A7DC-77D92EEB9AB8}" dt="2024-11-25T18:47:58.318" v="107" actId="255"/>
          <ac:spMkLst>
            <pc:docMk/>
            <pc:sldMk cId="3883479836" sldId="2147481952"/>
            <ac:spMk id="2" creationId="{11A14340-7A8F-1442-8BBE-31E21486534D}"/>
          </ac:spMkLst>
        </pc:spChg>
      </pc:sldChg>
      <pc:sldChg chg="modSp mod modNotesTx">
        <pc:chgData name="Aitmagambetova, Indira (CDC/GHC/DGHT)" userId="14c2bc57-8bc8-4365-83c3-9261289000b6" providerId="ADAL" clId="{630C1164-DAB5-4B09-A7DC-77D92EEB9AB8}" dt="2024-11-25T19:01:13.572" v="153" actId="6549"/>
        <pc:sldMkLst>
          <pc:docMk/>
          <pc:sldMk cId="625916955" sldId="2147481957"/>
        </pc:sldMkLst>
        <pc:spChg chg="mod">
          <ac:chgData name="Aitmagambetova, Indira (CDC/GHC/DGHT)" userId="14c2bc57-8bc8-4365-83c3-9261289000b6" providerId="ADAL" clId="{630C1164-DAB5-4B09-A7DC-77D92EEB9AB8}" dt="2024-11-25T18:56:42.312" v="113" actId="207"/>
          <ac:spMkLst>
            <pc:docMk/>
            <pc:sldMk cId="625916955" sldId="2147481957"/>
            <ac:spMk id="2" creationId="{E4497B60-25AE-6AE1-01DB-36B9B45C51FB}"/>
          </ac:spMkLst>
        </pc:spChg>
        <pc:spChg chg="mod">
          <ac:chgData name="Aitmagambetova, Indira (CDC/GHC/DGHT)" userId="14c2bc57-8bc8-4365-83c3-9261289000b6" providerId="ADAL" clId="{630C1164-DAB5-4B09-A7DC-77D92EEB9AB8}" dt="2024-11-25T18:58:12.504" v="152" actId="20577"/>
          <ac:spMkLst>
            <pc:docMk/>
            <pc:sldMk cId="625916955" sldId="2147481957"/>
            <ac:spMk id="4" creationId="{20625922-6BD3-06B7-0B8F-9FE802893E0C}"/>
          </ac:spMkLst>
        </pc:spChg>
      </pc:sldChg>
      <pc:sldChg chg="modSp mod modNotesTx">
        <pc:chgData name="Aitmagambetova, Indira (CDC/GHC/DGHT)" userId="14c2bc57-8bc8-4365-83c3-9261289000b6" providerId="ADAL" clId="{630C1164-DAB5-4B09-A7DC-77D92EEB9AB8}" dt="2024-11-25T19:20:59.333" v="424" actId="14100"/>
        <pc:sldMkLst>
          <pc:docMk/>
          <pc:sldMk cId="1181886912" sldId="2147481958"/>
        </pc:sldMkLst>
        <pc:spChg chg="mod">
          <ac:chgData name="Aitmagambetova, Indira (CDC/GHC/DGHT)" userId="14c2bc57-8bc8-4365-83c3-9261289000b6" providerId="ADAL" clId="{630C1164-DAB5-4B09-A7DC-77D92EEB9AB8}" dt="2024-11-25T19:20:59.333" v="424" actId="14100"/>
          <ac:spMkLst>
            <pc:docMk/>
            <pc:sldMk cId="1181886912" sldId="2147481958"/>
            <ac:spMk id="20" creationId="{A3CAD3D2-4F47-8BEB-CE60-83D91E6C0570}"/>
          </ac:spMkLst>
        </pc:spChg>
        <pc:spChg chg="mod">
          <ac:chgData name="Aitmagambetova, Indira (CDC/GHC/DGHT)" userId="14c2bc57-8bc8-4365-83c3-9261289000b6" providerId="ADAL" clId="{630C1164-DAB5-4B09-A7DC-77D92EEB9AB8}" dt="2024-11-25T19:03:42.411" v="220" actId="20577"/>
          <ac:spMkLst>
            <pc:docMk/>
            <pc:sldMk cId="1181886912" sldId="2147481958"/>
            <ac:spMk id="22" creationId="{A1BA5A6F-C771-BC47-B730-1FE1C73FCF3B}"/>
          </ac:spMkLst>
        </pc:spChg>
      </pc:sldChg>
      <pc:sldChg chg="modSp mod">
        <pc:chgData name="Aitmagambetova, Indira (CDC/GHC/DGHT)" userId="14c2bc57-8bc8-4365-83c3-9261289000b6" providerId="ADAL" clId="{630C1164-DAB5-4B09-A7DC-77D92EEB9AB8}" dt="2024-11-25T19:20:20.637" v="423" actId="27636"/>
        <pc:sldMkLst>
          <pc:docMk/>
          <pc:sldMk cId="3749218320" sldId="2147481959"/>
        </pc:sldMkLst>
        <pc:spChg chg="mod">
          <ac:chgData name="Aitmagambetova, Indira (CDC/GHC/DGHT)" userId="14c2bc57-8bc8-4365-83c3-9261289000b6" providerId="ADAL" clId="{630C1164-DAB5-4B09-A7DC-77D92EEB9AB8}" dt="2024-11-25T19:20:20.637" v="423" actId="27636"/>
          <ac:spMkLst>
            <pc:docMk/>
            <pc:sldMk cId="3749218320" sldId="2147481959"/>
            <ac:spMk id="4" creationId="{A0980B85-C93E-993F-92A2-269C61943F5B}"/>
          </ac:spMkLst>
        </pc:spChg>
      </pc:sldChg>
      <pc:sldChg chg="modNotesTx">
        <pc:chgData name="Aitmagambetova, Indira (CDC/GHC/DGHT)" userId="14c2bc57-8bc8-4365-83c3-9261289000b6" providerId="ADAL" clId="{630C1164-DAB5-4B09-A7DC-77D92EEB9AB8}" dt="2024-11-25T19:09:18.743" v="275" actId="6549"/>
        <pc:sldMkLst>
          <pc:docMk/>
          <pc:sldMk cId="1236847883" sldId="2147481960"/>
        </pc:sldMkLst>
      </pc:sldChg>
      <pc:sldChg chg="modSp mod">
        <pc:chgData name="Aitmagambetova, Indira (CDC/GHC/DGHT)" userId="14c2bc57-8bc8-4365-83c3-9261289000b6" providerId="ADAL" clId="{630C1164-DAB5-4B09-A7DC-77D92EEB9AB8}" dt="2024-11-25T19:13:25.793" v="282" actId="20577"/>
        <pc:sldMkLst>
          <pc:docMk/>
          <pc:sldMk cId="2726060332" sldId="2147481963"/>
        </pc:sldMkLst>
        <pc:spChg chg="mod">
          <ac:chgData name="Aitmagambetova, Indira (CDC/GHC/DGHT)" userId="14c2bc57-8bc8-4365-83c3-9261289000b6" providerId="ADAL" clId="{630C1164-DAB5-4B09-A7DC-77D92EEB9AB8}" dt="2024-11-25T19:13:25.793" v="282" actId="20577"/>
          <ac:spMkLst>
            <pc:docMk/>
            <pc:sldMk cId="2726060332" sldId="2147481963"/>
            <ac:spMk id="5" creationId="{5DB09A9B-21C1-C40D-5442-8338D81EF367}"/>
          </ac:spMkLst>
        </pc:spChg>
      </pc:sldChg>
      <pc:sldChg chg="modSp mod">
        <pc:chgData name="Aitmagambetova, Indira (CDC/GHC/DGHT)" userId="14c2bc57-8bc8-4365-83c3-9261289000b6" providerId="ADAL" clId="{630C1164-DAB5-4B09-A7DC-77D92EEB9AB8}" dt="2024-11-25T19:19:19.242" v="413" actId="6549"/>
        <pc:sldMkLst>
          <pc:docMk/>
          <pc:sldMk cId="2503011708" sldId="2147481964"/>
        </pc:sldMkLst>
        <pc:spChg chg="mod">
          <ac:chgData name="Aitmagambetova, Indira (CDC/GHC/DGHT)" userId="14c2bc57-8bc8-4365-83c3-9261289000b6" providerId="ADAL" clId="{630C1164-DAB5-4B09-A7DC-77D92EEB9AB8}" dt="2024-11-25T19:19:19.242" v="413" actId="6549"/>
          <ac:spMkLst>
            <pc:docMk/>
            <pc:sldMk cId="2503011708" sldId="2147481964"/>
            <ac:spMk id="5" creationId="{5DB09A9B-21C1-C40D-5442-8338D81EF367}"/>
          </ac:spMkLst>
        </pc:spChg>
      </pc:sldChg>
      <pc:sldMasterChg chg="delSldLayout">
        <pc:chgData name="Aitmagambetova, Indira (CDC/GHC/DGHT)" userId="14c2bc57-8bc8-4365-83c3-9261289000b6" providerId="ADAL" clId="{630C1164-DAB5-4B09-A7DC-77D92EEB9AB8}" dt="2024-11-25T18:25:19.707" v="1" actId="47"/>
        <pc:sldMasterMkLst>
          <pc:docMk/>
          <pc:sldMasterMk cId="3573141685" sldId="2147483660"/>
        </pc:sldMasterMkLst>
        <pc:sldLayoutChg chg="del">
          <pc:chgData name="Aitmagambetova, Indira (CDC/GHC/DGHT)" userId="14c2bc57-8bc8-4365-83c3-9261289000b6" providerId="ADAL" clId="{630C1164-DAB5-4B09-A7DC-77D92EEB9AB8}" dt="2024-11-25T18:25:19.707" v="1" actId="47"/>
          <pc:sldLayoutMkLst>
            <pc:docMk/>
            <pc:sldMasterMk cId="3573141685" sldId="2147483660"/>
            <pc:sldLayoutMk cId="2114291005" sldId="2147483778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768F97-9883-4F2E-B7FD-27D5E8C050BE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2E2B1CE-8D85-4807-A9B0-C748F508647F}">
      <dgm:prSet phldrT="[Text]" phldr="0" custT="1"/>
      <dgm:spPr/>
      <dgm:t>
        <a:bodyPr/>
        <a:lstStyle/>
        <a:p>
          <a:r>
            <a:rPr lang="en-US" sz="1400" dirty="0">
              <a:latin typeface="Calibri Light" panose="020F0302020204030204"/>
            </a:rPr>
            <a:t>Mo</a:t>
          </a:r>
          <a:r>
            <a:rPr lang="ru-RU" sz="1400" dirty="0" err="1">
              <a:latin typeface="Calibri Light" panose="020F0302020204030204"/>
            </a:rPr>
            <a:t>бильные</a:t>
          </a:r>
          <a:endParaRPr lang="en-US" sz="1400" dirty="0"/>
        </a:p>
      </dgm:t>
    </dgm:pt>
    <dgm:pt modelId="{550A21A0-9058-4A5F-BC7E-CE1355C59217}" type="parTrans" cxnId="{5C7BD13C-57DE-4C8E-8D96-D84DFD353E9C}">
      <dgm:prSet/>
      <dgm:spPr/>
      <dgm:t>
        <a:bodyPr/>
        <a:lstStyle/>
        <a:p>
          <a:endParaRPr lang="en-US"/>
        </a:p>
      </dgm:t>
    </dgm:pt>
    <dgm:pt modelId="{63997EA3-6BEA-4D2C-B6A8-B9E6D4A53C77}" type="sibTrans" cxnId="{5C7BD13C-57DE-4C8E-8D96-D84DFD353E9C}">
      <dgm:prSet/>
      <dgm:spPr/>
      <dgm:t>
        <a:bodyPr/>
        <a:lstStyle/>
        <a:p>
          <a:endParaRPr lang="en-US"/>
        </a:p>
      </dgm:t>
    </dgm:pt>
    <dgm:pt modelId="{0694AA15-092D-4662-B93B-4FDA130BB306}">
      <dgm:prSet phldrT="[Text]" phldr="0"/>
      <dgm:spPr/>
      <dgm:t>
        <a:bodyPr/>
        <a:lstStyle/>
        <a:p>
          <a:r>
            <a:rPr lang="en-US" dirty="0" err="1">
              <a:latin typeface="Calibri Light" panose="020F0302020204030204"/>
            </a:rPr>
            <a:t>TelePrEP</a:t>
          </a:r>
          <a:endParaRPr lang="en-US" dirty="0"/>
        </a:p>
      </dgm:t>
    </dgm:pt>
    <dgm:pt modelId="{B9406F85-2FA8-4083-A1D9-3465BAC6142D}" type="parTrans" cxnId="{5ADF0E32-A4EA-4846-9A9D-2B084E8D6277}">
      <dgm:prSet/>
      <dgm:spPr/>
      <dgm:t>
        <a:bodyPr/>
        <a:lstStyle/>
        <a:p>
          <a:endParaRPr lang="en-US"/>
        </a:p>
      </dgm:t>
    </dgm:pt>
    <dgm:pt modelId="{0DD19D79-326E-460D-BC36-AACE2A6768B6}" type="sibTrans" cxnId="{5ADF0E32-A4EA-4846-9A9D-2B084E8D6277}">
      <dgm:prSet/>
      <dgm:spPr/>
      <dgm:t>
        <a:bodyPr/>
        <a:lstStyle/>
        <a:p>
          <a:endParaRPr lang="en-US"/>
        </a:p>
      </dgm:t>
    </dgm:pt>
    <dgm:pt modelId="{05389BF2-185E-40A9-9C53-806BD37FDC89}">
      <dgm:prSet phldrT="[Text]" phldr="0"/>
      <dgm:spPr/>
      <dgm:t>
        <a:bodyPr/>
        <a:lstStyle/>
        <a:p>
          <a:r>
            <a:rPr lang="ru-RU" dirty="0">
              <a:latin typeface="Calibri Light" panose="020F0302020204030204"/>
            </a:rPr>
            <a:t>КГН</a:t>
          </a:r>
          <a:r>
            <a:rPr lang="en-US" dirty="0">
              <a:latin typeface="Calibri Light" panose="020F0302020204030204"/>
            </a:rPr>
            <a:t>/</a:t>
          </a:r>
          <a:r>
            <a:rPr lang="ru-RU" dirty="0">
              <a:latin typeface="Calibri Light" panose="020F0302020204030204"/>
            </a:rPr>
            <a:t>НПО</a:t>
          </a:r>
          <a:endParaRPr lang="en-US" dirty="0"/>
        </a:p>
      </dgm:t>
    </dgm:pt>
    <dgm:pt modelId="{1E0D7BEE-7B6E-4D43-A9A1-AABFBC7E5AC6}" type="parTrans" cxnId="{197A6C52-CA39-4ADC-B5C5-B423B46B6C49}">
      <dgm:prSet/>
      <dgm:spPr/>
      <dgm:t>
        <a:bodyPr/>
        <a:lstStyle/>
        <a:p>
          <a:endParaRPr lang="en-US"/>
        </a:p>
      </dgm:t>
    </dgm:pt>
    <dgm:pt modelId="{F4E0F1CB-4E80-4312-A0EC-99A0890096CD}" type="sibTrans" cxnId="{197A6C52-CA39-4ADC-B5C5-B423B46B6C49}">
      <dgm:prSet/>
      <dgm:spPr/>
      <dgm:t>
        <a:bodyPr/>
        <a:lstStyle/>
        <a:p>
          <a:endParaRPr lang="en-US"/>
        </a:p>
      </dgm:t>
    </dgm:pt>
    <dgm:pt modelId="{10880D0E-B020-458B-AA18-98EA718D8A3E}">
      <dgm:prSet phldr="0"/>
      <dgm:spPr/>
      <dgm:t>
        <a:bodyPr/>
        <a:lstStyle/>
        <a:p>
          <a:pPr rtl="0"/>
          <a:r>
            <a:rPr lang="ru-RU" dirty="0">
              <a:latin typeface="Calibri Light" panose="020F0302020204030204"/>
            </a:rPr>
            <a:t>Интегрированное предоставление услуг в </a:t>
          </a:r>
          <a:r>
            <a:rPr lang="ru-RU">
              <a:latin typeface="Calibri Light" panose="020F0302020204030204"/>
            </a:rPr>
            <a:t>одном центре</a:t>
          </a:r>
          <a:endParaRPr lang="en-US" dirty="0">
            <a:latin typeface="Calibri Light" panose="020F0302020204030204"/>
          </a:endParaRPr>
        </a:p>
      </dgm:t>
    </dgm:pt>
    <dgm:pt modelId="{E5E61CB1-5E60-4582-898A-5F923D9C8A5F}" type="parTrans" cxnId="{28F324F5-4358-4CE4-B3D3-1AED4890EBA4}">
      <dgm:prSet/>
      <dgm:spPr/>
      <dgm:t>
        <a:bodyPr/>
        <a:lstStyle/>
        <a:p>
          <a:endParaRPr lang="en-US"/>
        </a:p>
      </dgm:t>
    </dgm:pt>
    <dgm:pt modelId="{6555514B-974E-4B9D-8F68-E11CDE7987FF}" type="sibTrans" cxnId="{28F324F5-4358-4CE4-B3D3-1AED4890EBA4}">
      <dgm:prSet/>
      <dgm:spPr/>
      <dgm:t>
        <a:bodyPr/>
        <a:lstStyle/>
        <a:p>
          <a:endParaRPr lang="en-US"/>
        </a:p>
      </dgm:t>
    </dgm:pt>
    <dgm:pt modelId="{64D97042-5C87-4CC5-9794-0E070F1D8502}">
      <dgm:prSet phldr="0"/>
      <dgm:spPr/>
      <dgm:t>
        <a:bodyPr/>
        <a:lstStyle/>
        <a:p>
          <a:pPr rtl="0"/>
          <a:r>
            <a:rPr lang="ru-RU" dirty="0">
              <a:latin typeface="Calibri Light" panose="020F0302020204030204"/>
            </a:rPr>
            <a:t>Децентрализированная выдача лекарств</a:t>
          </a:r>
          <a:endParaRPr lang="en-US" dirty="0">
            <a:latin typeface="Calibri Light" panose="020F0302020204030204"/>
          </a:endParaRPr>
        </a:p>
      </dgm:t>
    </dgm:pt>
    <dgm:pt modelId="{B3804060-BEEA-4D8E-9481-5AEB3153E2A9}" type="parTrans" cxnId="{DA903738-38D9-4AD2-A6B3-8B1FBEE30204}">
      <dgm:prSet/>
      <dgm:spPr/>
      <dgm:t>
        <a:bodyPr/>
        <a:lstStyle/>
        <a:p>
          <a:endParaRPr lang="en-US"/>
        </a:p>
      </dgm:t>
    </dgm:pt>
    <dgm:pt modelId="{719D1E2E-D9AB-4E43-871B-155170525F69}" type="sibTrans" cxnId="{DA903738-38D9-4AD2-A6B3-8B1FBEE30204}">
      <dgm:prSet/>
      <dgm:spPr/>
      <dgm:t>
        <a:bodyPr/>
        <a:lstStyle/>
        <a:p>
          <a:endParaRPr lang="en-US"/>
        </a:p>
      </dgm:t>
    </dgm:pt>
    <dgm:pt modelId="{735D3C57-DD6C-440C-989A-8A8393859402}">
      <dgm:prSet phldr="0"/>
      <dgm:spPr/>
      <dgm:t>
        <a:bodyPr/>
        <a:lstStyle/>
        <a:p>
          <a:pPr rtl="0"/>
          <a:r>
            <a:rPr lang="ru-RU" dirty="0">
              <a:latin typeface="Calibri Light" panose="020F0302020204030204"/>
            </a:rPr>
            <a:t>Передача услуг </a:t>
          </a:r>
          <a:endParaRPr lang="en-US" dirty="0">
            <a:latin typeface="Calibri Light" panose="020F0302020204030204"/>
          </a:endParaRPr>
        </a:p>
      </dgm:t>
    </dgm:pt>
    <dgm:pt modelId="{6E73C8D9-523E-4986-8EA2-3703A9753BF8}" type="parTrans" cxnId="{ADB71C72-1608-4B14-B80D-4E4885B4DFD2}">
      <dgm:prSet/>
      <dgm:spPr/>
      <dgm:t>
        <a:bodyPr/>
        <a:lstStyle/>
        <a:p>
          <a:endParaRPr lang="en-US"/>
        </a:p>
      </dgm:t>
    </dgm:pt>
    <dgm:pt modelId="{93647BC6-509D-476F-9B0C-F75A7AC881DB}" type="sibTrans" cxnId="{ADB71C72-1608-4B14-B80D-4E4885B4DFD2}">
      <dgm:prSet/>
      <dgm:spPr/>
      <dgm:t>
        <a:bodyPr/>
        <a:lstStyle/>
        <a:p>
          <a:endParaRPr lang="en-US"/>
        </a:p>
      </dgm:t>
    </dgm:pt>
    <dgm:pt modelId="{3BB942CE-7600-494D-B9D8-2109EC2C92FD}">
      <dgm:prSet phldrT="[Text]" phldr="0"/>
      <dgm:spPr/>
      <dgm:t>
        <a:bodyPr/>
        <a:lstStyle/>
        <a:p>
          <a:r>
            <a:rPr lang="ru-RU" dirty="0"/>
            <a:t>Аптеки</a:t>
          </a:r>
          <a:endParaRPr lang="en-US" dirty="0"/>
        </a:p>
      </dgm:t>
    </dgm:pt>
    <dgm:pt modelId="{2D90C638-5A08-4BD8-AE12-4A2A0A2DD12E}" type="sibTrans" cxnId="{A1090705-DEAF-4D37-845E-9B86693A6558}">
      <dgm:prSet/>
      <dgm:spPr/>
      <dgm:t>
        <a:bodyPr/>
        <a:lstStyle/>
        <a:p>
          <a:endParaRPr lang="en-US"/>
        </a:p>
      </dgm:t>
    </dgm:pt>
    <dgm:pt modelId="{E22818F4-0B96-44D2-AC0C-096A2979D2E3}" type="parTrans" cxnId="{A1090705-DEAF-4D37-845E-9B86693A6558}">
      <dgm:prSet/>
      <dgm:spPr/>
      <dgm:t>
        <a:bodyPr/>
        <a:lstStyle/>
        <a:p>
          <a:endParaRPr lang="en-US"/>
        </a:p>
      </dgm:t>
    </dgm:pt>
    <dgm:pt modelId="{45414BE1-7AC8-4689-984C-70381218C035}">
      <dgm:prSet phldr="0"/>
      <dgm:spPr/>
      <dgm:t>
        <a:bodyPr/>
        <a:lstStyle/>
        <a:p>
          <a:pPr rtl="0"/>
          <a:r>
            <a:rPr lang="ru-RU" dirty="0">
              <a:latin typeface="Calibri Light" panose="020F0302020204030204"/>
            </a:rPr>
            <a:t>Частные</a:t>
          </a:r>
          <a:r>
            <a:rPr lang="en-US" dirty="0">
              <a:latin typeface="Calibri Light" panose="020F0302020204030204"/>
            </a:rPr>
            <a:t>/</a:t>
          </a:r>
          <a:r>
            <a:rPr lang="ru-RU" dirty="0">
              <a:latin typeface="Calibri Light" panose="020F0302020204030204"/>
            </a:rPr>
            <a:t>Академические</a:t>
          </a:r>
          <a:endParaRPr lang="en-US" dirty="0">
            <a:latin typeface="Calibri Light" panose="020F0302020204030204"/>
          </a:endParaRPr>
        </a:p>
      </dgm:t>
    </dgm:pt>
    <dgm:pt modelId="{CB74F4D4-7CA9-4D76-A1EF-607260376F87}" type="sibTrans" cxnId="{26B92A51-AA59-4331-8488-49E9CC1C2CFD}">
      <dgm:prSet/>
      <dgm:spPr/>
      <dgm:t>
        <a:bodyPr/>
        <a:lstStyle/>
        <a:p>
          <a:endParaRPr lang="en-US"/>
        </a:p>
      </dgm:t>
    </dgm:pt>
    <dgm:pt modelId="{48588C18-B445-499A-BBC4-957B831C06F6}" type="parTrans" cxnId="{26B92A51-AA59-4331-8488-49E9CC1C2CFD}">
      <dgm:prSet/>
      <dgm:spPr/>
      <dgm:t>
        <a:bodyPr/>
        <a:lstStyle/>
        <a:p>
          <a:endParaRPr lang="en-US"/>
        </a:p>
      </dgm:t>
    </dgm:pt>
    <dgm:pt modelId="{0D0B1D3D-5B9E-46D0-9CC8-9FBAC4A602AD}">
      <dgm:prSet phldrT="[Text]" phldr="0"/>
      <dgm:spPr/>
      <dgm:t>
        <a:bodyPr/>
        <a:lstStyle/>
        <a:p>
          <a:r>
            <a:rPr lang="ru-RU" dirty="0">
              <a:latin typeface="Calibri Light" panose="020F0302020204030204"/>
            </a:rPr>
            <a:t>Самотестирование</a:t>
          </a:r>
          <a:r>
            <a:rPr lang="en-US" dirty="0">
              <a:latin typeface="Calibri Light" panose="020F0302020204030204"/>
            </a:rPr>
            <a:t>/</a:t>
          </a:r>
          <a:r>
            <a:rPr lang="ru-RU" dirty="0">
              <a:latin typeface="Calibri Light" panose="020F0302020204030204"/>
            </a:rPr>
            <a:t>Раздача лекарств на несколько месяцев</a:t>
          </a:r>
          <a:endParaRPr lang="en-US" dirty="0"/>
        </a:p>
      </dgm:t>
    </dgm:pt>
    <dgm:pt modelId="{181BC044-6D16-4400-B242-B1CAF3CBFBD4}" type="sibTrans" cxnId="{72A440F6-BF15-4C22-89C9-2647AAE40155}">
      <dgm:prSet/>
      <dgm:spPr/>
      <dgm:t>
        <a:bodyPr/>
        <a:lstStyle/>
        <a:p>
          <a:endParaRPr lang="en-US"/>
        </a:p>
      </dgm:t>
    </dgm:pt>
    <dgm:pt modelId="{C924437E-977C-410C-8A8C-6E5D440A5CDE}" type="parTrans" cxnId="{72A440F6-BF15-4C22-89C9-2647AAE40155}">
      <dgm:prSet/>
      <dgm:spPr/>
      <dgm:t>
        <a:bodyPr/>
        <a:lstStyle/>
        <a:p>
          <a:endParaRPr lang="en-US"/>
        </a:p>
      </dgm:t>
    </dgm:pt>
    <dgm:pt modelId="{E5111C9B-90B6-490B-B741-37326112D15B}" type="pres">
      <dgm:prSet presAssocID="{5F768F97-9883-4F2E-B7FD-27D5E8C050BE}" presName="diagram" presStyleCnt="0">
        <dgm:presLayoutVars>
          <dgm:dir/>
          <dgm:resizeHandles val="exact"/>
        </dgm:presLayoutVars>
      </dgm:prSet>
      <dgm:spPr/>
    </dgm:pt>
    <dgm:pt modelId="{FA4BBE75-F73F-4EBE-9E91-9BBA80ED74D4}" type="pres">
      <dgm:prSet presAssocID="{02E2B1CE-8D85-4807-A9B0-C748F508647F}" presName="node" presStyleLbl="node1" presStyleIdx="0" presStyleCnt="9">
        <dgm:presLayoutVars>
          <dgm:bulletEnabled val="1"/>
        </dgm:presLayoutVars>
      </dgm:prSet>
      <dgm:spPr/>
    </dgm:pt>
    <dgm:pt modelId="{B0758A4A-9A44-4C73-B7E7-B715D4191B4E}" type="pres">
      <dgm:prSet presAssocID="{63997EA3-6BEA-4D2C-B6A8-B9E6D4A53C77}" presName="sibTrans" presStyleCnt="0"/>
      <dgm:spPr/>
    </dgm:pt>
    <dgm:pt modelId="{AF7DE059-ABBB-4CD6-B3C0-D196224959BB}" type="pres">
      <dgm:prSet presAssocID="{0694AA15-092D-4662-B93B-4FDA130BB306}" presName="node" presStyleLbl="node1" presStyleIdx="1" presStyleCnt="9">
        <dgm:presLayoutVars>
          <dgm:bulletEnabled val="1"/>
        </dgm:presLayoutVars>
      </dgm:prSet>
      <dgm:spPr/>
    </dgm:pt>
    <dgm:pt modelId="{9776F0F5-484D-4757-AE89-CB5CA0540637}" type="pres">
      <dgm:prSet presAssocID="{0DD19D79-326E-460D-BC36-AACE2A6768B6}" presName="sibTrans" presStyleCnt="0"/>
      <dgm:spPr/>
    </dgm:pt>
    <dgm:pt modelId="{E1F3D35B-7169-4E02-A7AF-5100045886AC}" type="pres">
      <dgm:prSet presAssocID="{05389BF2-185E-40A9-9C53-806BD37FDC89}" presName="node" presStyleLbl="node1" presStyleIdx="2" presStyleCnt="9">
        <dgm:presLayoutVars>
          <dgm:bulletEnabled val="1"/>
        </dgm:presLayoutVars>
      </dgm:prSet>
      <dgm:spPr/>
    </dgm:pt>
    <dgm:pt modelId="{4D766499-8630-4062-854F-7CD4FCDADE79}" type="pres">
      <dgm:prSet presAssocID="{F4E0F1CB-4E80-4312-A0EC-99A0890096CD}" presName="sibTrans" presStyleCnt="0"/>
      <dgm:spPr/>
    </dgm:pt>
    <dgm:pt modelId="{B2060318-3AC3-4615-B44D-5E35213B14F9}" type="pres">
      <dgm:prSet presAssocID="{3BB942CE-7600-494D-B9D8-2109EC2C92FD}" presName="node" presStyleLbl="node1" presStyleIdx="3" presStyleCnt="9">
        <dgm:presLayoutVars>
          <dgm:bulletEnabled val="1"/>
        </dgm:presLayoutVars>
      </dgm:prSet>
      <dgm:spPr/>
    </dgm:pt>
    <dgm:pt modelId="{B523919F-632A-48F8-87F9-C1906C89F0BC}" type="pres">
      <dgm:prSet presAssocID="{2D90C638-5A08-4BD8-AE12-4A2A0A2DD12E}" presName="sibTrans" presStyleCnt="0"/>
      <dgm:spPr/>
    </dgm:pt>
    <dgm:pt modelId="{9212B468-37DB-4289-A295-F79A6B073FB4}" type="pres">
      <dgm:prSet presAssocID="{735D3C57-DD6C-440C-989A-8A8393859402}" presName="node" presStyleLbl="node1" presStyleIdx="4" presStyleCnt="9">
        <dgm:presLayoutVars>
          <dgm:bulletEnabled val="1"/>
        </dgm:presLayoutVars>
      </dgm:prSet>
      <dgm:spPr/>
    </dgm:pt>
    <dgm:pt modelId="{472450EC-DD0E-4B15-A668-DB7CB0B452DB}" type="pres">
      <dgm:prSet presAssocID="{93647BC6-509D-476F-9B0C-F75A7AC881DB}" presName="sibTrans" presStyleCnt="0"/>
      <dgm:spPr/>
    </dgm:pt>
    <dgm:pt modelId="{71583E64-A721-4891-BB01-0866AADBFDB4}" type="pres">
      <dgm:prSet presAssocID="{45414BE1-7AC8-4689-984C-70381218C035}" presName="node" presStyleLbl="node1" presStyleIdx="5" presStyleCnt="9">
        <dgm:presLayoutVars>
          <dgm:bulletEnabled val="1"/>
        </dgm:presLayoutVars>
      </dgm:prSet>
      <dgm:spPr/>
    </dgm:pt>
    <dgm:pt modelId="{89264F05-381C-4133-9E0C-379FDF28123D}" type="pres">
      <dgm:prSet presAssocID="{CB74F4D4-7CA9-4D76-A1EF-607260376F87}" presName="sibTrans" presStyleCnt="0"/>
      <dgm:spPr/>
    </dgm:pt>
    <dgm:pt modelId="{AED1A52E-B3E5-4A86-A604-A75F11BE70F8}" type="pres">
      <dgm:prSet presAssocID="{10880D0E-B020-458B-AA18-98EA718D8A3E}" presName="node" presStyleLbl="node1" presStyleIdx="6" presStyleCnt="9">
        <dgm:presLayoutVars>
          <dgm:bulletEnabled val="1"/>
        </dgm:presLayoutVars>
      </dgm:prSet>
      <dgm:spPr/>
    </dgm:pt>
    <dgm:pt modelId="{72AA3D59-8A91-4266-8115-92485ABF8DC9}" type="pres">
      <dgm:prSet presAssocID="{6555514B-974E-4B9D-8F68-E11CDE7987FF}" presName="sibTrans" presStyleCnt="0"/>
      <dgm:spPr/>
    </dgm:pt>
    <dgm:pt modelId="{DC556A0C-9A38-481F-8840-93F47A60A5F8}" type="pres">
      <dgm:prSet presAssocID="{0D0B1D3D-5B9E-46D0-9CC8-9FBAC4A602AD}" presName="node" presStyleLbl="node1" presStyleIdx="7" presStyleCnt="9">
        <dgm:presLayoutVars>
          <dgm:bulletEnabled val="1"/>
        </dgm:presLayoutVars>
      </dgm:prSet>
      <dgm:spPr/>
    </dgm:pt>
    <dgm:pt modelId="{7293D5D2-4036-443C-9DDB-F86BFBDD5B06}" type="pres">
      <dgm:prSet presAssocID="{181BC044-6D16-4400-B242-B1CAF3CBFBD4}" presName="sibTrans" presStyleCnt="0"/>
      <dgm:spPr/>
    </dgm:pt>
    <dgm:pt modelId="{3824FE77-B469-451B-9D12-83E9812C3DDA}" type="pres">
      <dgm:prSet presAssocID="{64D97042-5C87-4CC5-9794-0E070F1D8502}" presName="node" presStyleLbl="node1" presStyleIdx="8" presStyleCnt="9">
        <dgm:presLayoutVars>
          <dgm:bulletEnabled val="1"/>
        </dgm:presLayoutVars>
      </dgm:prSet>
      <dgm:spPr/>
    </dgm:pt>
  </dgm:ptLst>
  <dgm:cxnLst>
    <dgm:cxn modelId="{A1090705-DEAF-4D37-845E-9B86693A6558}" srcId="{5F768F97-9883-4F2E-B7FD-27D5E8C050BE}" destId="{3BB942CE-7600-494D-B9D8-2109EC2C92FD}" srcOrd="3" destOrd="0" parTransId="{E22818F4-0B96-44D2-AC0C-096A2979D2E3}" sibTransId="{2D90C638-5A08-4BD8-AE12-4A2A0A2DD12E}"/>
    <dgm:cxn modelId="{D8E6041E-305A-4369-BCFC-DCC63527AEA0}" type="presOf" srcId="{64D97042-5C87-4CC5-9794-0E070F1D8502}" destId="{3824FE77-B469-451B-9D12-83E9812C3DDA}" srcOrd="0" destOrd="0" presId="urn:microsoft.com/office/officeart/2005/8/layout/default"/>
    <dgm:cxn modelId="{6884B430-2F77-453C-866F-5DF784783FB6}" type="presOf" srcId="{10880D0E-B020-458B-AA18-98EA718D8A3E}" destId="{AED1A52E-B3E5-4A86-A604-A75F11BE70F8}" srcOrd="0" destOrd="0" presId="urn:microsoft.com/office/officeart/2005/8/layout/default"/>
    <dgm:cxn modelId="{5ADF0E32-A4EA-4846-9A9D-2B084E8D6277}" srcId="{5F768F97-9883-4F2E-B7FD-27D5E8C050BE}" destId="{0694AA15-092D-4662-B93B-4FDA130BB306}" srcOrd="1" destOrd="0" parTransId="{B9406F85-2FA8-4083-A1D9-3465BAC6142D}" sibTransId="{0DD19D79-326E-460D-BC36-AACE2A6768B6}"/>
    <dgm:cxn modelId="{DA903738-38D9-4AD2-A6B3-8B1FBEE30204}" srcId="{5F768F97-9883-4F2E-B7FD-27D5E8C050BE}" destId="{64D97042-5C87-4CC5-9794-0E070F1D8502}" srcOrd="8" destOrd="0" parTransId="{B3804060-BEEA-4D8E-9481-5AEB3153E2A9}" sibTransId="{719D1E2E-D9AB-4E43-871B-155170525F69}"/>
    <dgm:cxn modelId="{5C7BD13C-57DE-4C8E-8D96-D84DFD353E9C}" srcId="{5F768F97-9883-4F2E-B7FD-27D5E8C050BE}" destId="{02E2B1CE-8D85-4807-A9B0-C748F508647F}" srcOrd="0" destOrd="0" parTransId="{550A21A0-9058-4A5F-BC7E-CE1355C59217}" sibTransId="{63997EA3-6BEA-4D2C-B6A8-B9E6D4A53C77}"/>
    <dgm:cxn modelId="{26B92A51-AA59-4331-8488-49E9CC1C2CFD}" srcId="{5F768F97-9883-4F2E-B7FD-27D5E8C050BE}" destId="{45414BE1-7AC8-4689-984C-70381218C035}" srcOrd="5" destOrd="0" parTransId="{48588C18-B445-499A-BBC4-957B831C06F6}" sibTransId="{CB74F4D4-7CA9-4D76-A1EF-607260376F87}"/>
    <dgm:cxn modelId="{ADB71C72-1608-4B14-B80D-4E4885B4DFD2}" srcId="{5F768F97-9883-4F2E-B7FD-27D5E8C050BE}" destId="{735D3C57-DD6C-440C-989A-8A8393859402}" srcOrd="4" destOrd="0" parTransId="{6E73C8D9-523E-4986-8EA2-3703A9753BF8}" sibTransId="{93647BC6-509D-476F-9B0C-F75A7AC881DB}"/>
    <dgm:cxn modelId="{197A6C52-CA39-4ADC-B5C5-B423B46B6C49}" srcId="{5F768F97-9883-4F2E-B7FD-27D5E8C050BE}" destId="{05389BF2-185E-40A9-9C53-806BD37FDC89}" srcOrd="2" destOrd="0" parTransId="{1E0D7BEE-7B6E-4D43-A9A1-AABFBC7E5AC6}" sibTransId="{F4E0F1CB-4E80-4312-A0EC-99A0890096CD}"/>
    <dgm:cxn modelId="{D59D4D57-2041-4347-A794-2C59D7912DE2}" type="presOf" srcId="{735D3C57-DD6C-440C-989A-8A8393859402}" destId="{9212B468-37DB-4289-A295-F79A6B073FB4}" srcOrd="0" destOrd="0" presId="urn:microsoft.com/office/officeart/2005/8/layout/default"/>
    <dgm:cxn modelId="{F6719059-7AC4-4161-8DA6-7188DE0B74A5}" type="presOf" srcId="{45414BE1-7AC8-4689-984C-70381218C035}" destId="{71583E64-A721-4891-BB01-0866AADBFDB4}" srcOrd="0" destOrd="0" presId="urn:microsoft.com/office/officeart/2005/8/layout/default"/>
    <dgm:cxn modelId="{D456C07E-9305-4A7D-9620-6C96B1641DF7}" type="presOf" srcId="{02E2B1CE-8D85-4807-A9B0-C748F508647F}" destId="{FA4BBE75-F73F-4EBE-9E91-9BBA80ED74D4}" srcOrd="0" destOrd="0" presId="urn:microsoft.com/office/officeart/2005/8/layout/default"/>
    <dgm:cxn modelId="{52E0A8B5-694C-4E20-96EB-C36DC43E1D70}" type="presOf" srcId="{5F768F97-9883-4F2E-B7FD-27D5E8C050BE}" destId="{E5111C9B-90B6-490B-B741-37326112D15B}" srcOrd="0" destOrd="0" presId="urn:microsoft.com/office/officeart/2005/8/layout/default"/>
    <dgm:cxn modelId="{266C28BE-ADCD-4A6E-B451-61CFA19B90B4}" type="presOf" srcId="{05389BF2-185E-40A9-9C53-806BD37FDC89}" destId="{E1F3D35B-7169-4E02-A7AF-5100045886AC}" srcOrd="0" destOrd="0" presId="urn:microsoft.com/office/officeart/2005/8/layout/default"/>
    <dgm:cxn modelId="{F8392BC6-CD14-4A84-BC4D-D9515DA25F00}" type="presOf" srcId="{0694AA15-092D-4662-B93B-4FDA130BB306}" destId="{AF7DE059-ABBB-4CD6-B3C0-D196224959BB}" srcOrd="0" destOrd="0" presId="urn:microsoft.com/office/officeart/2005/8/layout/default"/>
    <dgm:cxn modelId="{4F7D65D1-7270-4557-B841-DD5552DC66BF}" type="presOf" srcId="{0D0B1D3D-5B9E-46D0-9CC8-9FBAC4A602AD}" destId="{DC556A0C-9A38-481F-8840-93F47A60A5F8}" srcOrd="0" destOrd="0" presId="urn:microsoft.com/office/officeart/2005/8/layout/default"/>
    <dgm:cxn modelId="{B106D2E4-BB88-4FFB-AE61-555B1C733BFB}" type="presOf" srcId="{3BB942CE-7600-494D-B9D8-2109EC2C92FD}" destId="{B2060318-3AC3-4615-B44D-5E35213B14F9}" srcOrd="0" destOrd="0" presId="urn:microsoft.com/office/officeart/2005/8/layout/default"/>
    <dgm:cxn modelId="{28F324F5-4358-4CE4-B3D3-1AED4890EBA4}" srcId="{5F768F97-9883-4F2E-B7FD-27D5E8C050BE}" destId="{10880D0E-B020-458B-AA18-98EA718D8A3E}" srcOrd="6" destOrd="0" parTransId="{E5E61CB1-5E60-4582-898A-5F923D9C8A5F}" sibTransId="{6555514B-974E-4B9D-8F68-E11CDE7987FF}"/>
    <dgm:cxn modelId="{72A440F6-BF15-4C22-89C9-2647AAE40155}" srcId="{5F768F97-9883-4F2E-B7FD-27D5E8C050BE}" destId="{0D0B1D3D-5B9E-46D0-9CC8-9FBAC4A602AD}" srcOrd="7" destOrd="0" parTransId="{C924437E-977C-410C-8A8C-6E5D440A5CDE}" sibTransId="{181BC044-6D16-4400-B242-B1CAF3CBFBD4}"/>
    <dgm:cxn modelId="{8E2427B4-DA04-4BBE-B285-44B8C2311477}" type="presParOf" srcId="{E5111C9B-90B6-490B-B741-37326112D15B}" destId="{FA4BBE75-F73F-4EBE-9E91-9BBA80ED74D4}" srcOrd="0" destOrd="0" presId="urn:microsoft.com/office/officeart/2005/8/layout/default"/>
    <dgm:cxn modelId="{EEF7398F-2F1D-41A8-B959-A146AD0998BB}" type="presParOf" srcId="{E5111C9B-90B6-490B-B741-37326112D15B}" destId="{B0758A4A-9A44-4C73-B7E7-B715D4191B4E}" srcOrd="1" destOrd="0" presId="urn:microsoft.com/office/officeart/2005/8/layout/default"/>
    <dgm:cxn modelId="{3B02A7A2-0DFA-4007-865E-FB6DA3C527B2}" type="presParOf" srcId="{E5111C9B-90B6-490B-B741-37326112D15B}" destId="{AF7DE059-ABBB-4CD6-B3C0-D196224959BB}" srcOrd="2" destOrd="0" presId="urn:microsoft.com/office/officeart/2005/8/layout/default"/>
    <dgm:cxn modelId="{E6A8E3FF-07B2-4220-96A3-48A0217870B4}" type="presParOf" srcId="{E5111C9B-90B6-490B-B741-37326112D15B}" destId="{9776F0F5-484D-4757-AE89-CB5CA0540637}" srcOrd="3" destOrd="0" presId="urn:microsoft.com/office/officeart/2005/8/layout/default"/>
    <dgm:cxn modelId="{C92FAC0E-8149-4353-9F67-A20F586BEB50}" type="presParOf" srcId="{E5111C9B-90B6-490B-B741-37326112D15B}" destId="{E1F3D35B-7169-4E02-A7AF-5100045886AC}" srcOrd="4" destOrd="0" presId="urn:microsoft.com/office/officeart/2005/8/layout/default"/>
    <dgm:cxn modelId="{E42721E2-6DA4-46F3-88DC-C7550432B140}" type="presParOf" srcId="{E5111C9B-90B6-490B-B741-37326112D15B}" destId="{4D766499-8630-4062-854F-7CD4FCDADE79}" srcOrd="5" destOrd="0" presId="urn:microsoft.com/office/officeart/2005/8/layout/default"/>
    <dgm:cxn modelId="{8BE0C620-14C3-4F7C-A651-11179E96B31C}" type="presParOf" srcId="{E5111C9B-90B6-490B-B741-37326112D15B}" destId="{B2060318-3AC3-4615-B44D-5E35213B14F9}" srcOrd="6" destOrd="0" presId="urn:microsoft.com/office/officeart/2005/8/layout/default"/>
    <dgm:cxn modelId="{998B10A9-806D-4BF5-938D-BAB4B706E3BC}" type="presParOf" srcId="{E5111C9B-90B6-490B-B741-37326112D15B}" destId="{B523919F-632A-48F8-87F9-C1906C89F0BC}" srcOrd="7" destOrd="0" presId="urn:microsoft.com/office/officeart/2005/8/layout/default"/>
    <dgm:cxn modelId="{31F11373-6BC8-44A7-9D63-AAAEE809DA3E}" type="presParOf" srcId="{E5111C9B-90B6-490B-B741-37326112D15B}" destId="{9212B468-37DB-4289-A295-F79A6B073FB4}" srcOrd="8" destOrd="0" presId="urn:microsoft.com/office/officeart/2005/8/layout/default"/>
    <dgm:cxn modelId="{308722E8-D640-4325-9C9F-D146F810061C}" type="presParOf" srcId="{E5111C9B-90B6-490B-B741-37326112D15B}" destId="{472450EC-DD0E-4B15-A668-DB7CB0B452DB}" srcOrd="9" destOrd="0" presId="urn:microsoft.com/office/officeart/2005/8/layout/default"/>
    <dgm:cxn modelId="{609E8EF8-51A7-4D1E-8B0A-F462316F3EB3}" type="presParOf" srcId="{E5111C9B-90B6-490B-B741-37326112D15B}" destId="{71583E64-A721-4891-BB01-0866AADBFDB4}" srcOrd="10" destOrd="0" presId="urn:microsoft.com/office/officeart/2005/8/layout/default"/>
    <dgm:cxn modelId="{E6ACDC6C-1C4D-42FF-A41F-BFEF446F71B8}" type="presParOf" srcId="{E5111C9B-90B6-490B-B741-37326112D15B}" destId="{89264F05-381C-4133-9E0C-379FDF28123D}" srcOrd="11" destOrd="0" presId="urn:microsoft.com/office/officeart/2005/8/layout/default"/>
    <dgm:cxn modelId="{AC66F5D3-3B2D-4905-9C07-8BE605A8FBA0}" type="presParOf" srcId="{E5111C9B-90B6-490B-B741-37326112D15B}" destId="{AED1A52E-B3E5-4A86-A604-A75F11BE70F8}" srcOrd="12" destOrd="0" presId="urn:microsoft.com/office/officeart/2005/8/layout/default"/>
    <dgm:cxn modelId="{CBF7CA4C-D142-48AF-ADB7-E0E4772F472F}" type="presParOf" srcId="{E5111C9B-90B6-490B-B741-37326112D15B}" destId="{72AA3D59-8A91-4266-8115-92485ABF8DC9}" srcOrd="13" destOrd="0" presId="urn:microsoft.com/office/officeart/2005/8/layout/default"/>
    <dgm:cxn modelId="{778BC5DF-52A4-4FF7-B837-C280CB698E62}" type="presParOf" srcId="{E5111C9B-90B6-490B-B741-37326112D15B}" destId="{DC556A0C-9A38-481F-8840-93F47A60A5F8}" srcOrd="14" destOrd="0" presId="urn:microsoft.com/office/officeart/2005/8/layout/default"/>
    <dgm:cxn modelId="{FFCB18BB-64EF-421D-B5AD-89BD2F9CEA29}" type="presParOf" srcId="{E5111C9B-90B6-490B-B741-37326112D15B}" destId="{7293D5D2-4036-443C-9DDB-F86BFBDD5B06}" srcOrd="15" destOrd="0" presId="urn:microsoft.com/office/officeart/2005/8/layout/default"/>
    <dgm:cxn modelId="{33EC75DA-0B63-450B-ACB8-616ECEE53ED3}" type="presParOf" srcId="{E5111C9B-90B6-490B-B741-37326112D15B}" destId="{3824FE77-B469-451B-9D12-83E9812C3DDA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4BBE75-F73F-4EBE-9E91-9BBA80ED74D4}">
      <dsp:nvSpPr>
        <dsp:cNvPr id="0" name=""/>
        <dsp:cNvSpPr/>
      </dsp:nvSpPr>
      <dsp:spPr>
        <a:xfrm>
          <a:off x="216351" y="1738"/>
          <a:ext cx="1975530" cy="11853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Calibri Light" panose="020F0302020204030204"/>
            </a:rPr>
            <a:t>Mo</a:t>
          </a:r>
          <a:r>
            <a:rPr lang="ru-RU" sz="1400" kern="1200" dirty="0" err="1">
              <a:latin typeface="Calibri Light" panose="020F0302020204030204"/>
            </a:rPr>
            <a:t>бильные</a:t>
          </a:r>
          <a:endParaRPr lang="en-US" sz="1400" kern="1200" dirty="0"/>
        </a:p>
      </dsp:txBody>
      <dsp:txXfrm>
        <a:off x="216351" y="1738"/>
        <a:ext cx="1975530" cy="1185318"/>
      </dsp:txXfrm>
    </dsp:sp>
    <dsp:sp modelId="{AF7DE059-ABBB-4CD6-B3C0-D196224959BB}">
      <dsp:nvSpPr>
        <dsp:cNvPr id="0" name=""/>
        <dsp:cNvSpPr/>
      </dsp:nvSpPr>
      <dsp:spPr>
        <a:xfrm>
          <a:off x="2389434" y="1738"/>
          <a:ext cx="1975530" cy="11853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 err="1">
              <a:latin typeface="Calibri Light" panose="020F0302020204030204"/>
            </a:rPr>
            <a:t>TelePrEP</a:t>
          </a:r>
          <a:endParaRPr lang="en-US" sz="1200" kern="1200" dirty="0"/>
        </a:p>
      </dsp:txBody>
      <dsp:txXfrm>
        <a:off x="2389434" y="1738"/>
        <a:ext cx="1975530" cy="1185318"/>
      </dsp:txXfrm>
    </dsp:sp>
    <dsp:sp modelId="{E1F3D35B-7169-4E02-A7AF-5100045886AC}">
      <dsp:nvSpPr>
        <dsp:cNvPr id="0" name=""/>
        <dsp:cNvSpPr/>
      </dsp:nvSpPr>
      <dsp:spPr>
        <a:xfrm>
          <a:off x="4562518" y="1738"/>
          <a:ext cx="1975530" cy="11853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latin typeface="Calibri Light" panose="020F0302020204030204"/>
            </a:rPr>
            <a:t>КГН</a:t>
          </a:r>
          <a:r>
            <a:rPr lang="en-US" sz="1200" kern="1200" dirty="0">
              <a:latin typeface="Calibri Light" panose="020F0302020204030204"/>
            </a:rPr>
            <a:t>/</a:t>
          </a:r>
          <a:r>
            <a:rPr lang="ru-RU" sz="1200" kern="1200" dirty="0">
              <a:latin typeface="Calibri Light" panose="020F0302020204030204"/>
            </a:rPr>
            <a:t>НПО</a:t>
          </a:r>
          <a:endParaRPr lang="en-US" sz="1200" kern="1200" dirty="0"/>
        </a:p>
      </dsp:txBody>
      <dsp:txXfrm>
        <a:off x="4562518" y="1738"/>
        <a:ext cx="1975530" cy="1185318"/>
      </dsp:txXfrm>
    </dsp:sp>
    <dsp:sp modelId="{B2060318-3AC3-4615-B44D-5E35213B14F9}">
      <dsp:nvSpPr>
        <dsp:cNvPr id="0" name=""/>
        <dsp:cNvSpPr/>
      </dsp:nvSpPr>
      <dsp:spPr>
        <a:xfrm>
          <a:off x="216351" y="1384609"/>
          <a:ext cx="1975530" cy="11853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Аптеки</a:t>
          </a:r>
          <a:endParaRPr lang="en-US" sz="1200" kern="1200" dirty="0"/>
        </a:p>
      </dsp:txBody>
      <dsp:txXfrm>
        <a:off x="216351" y="1384609"/>
        <a:ext cx="1975530" cy="1185318"/>
      </dsp:txXfrm>
    </dsp:sp>
    <dsp:sp modelId="{9212B468-37DB-4289-A295-F79A6B073FB4}">
      <dsp:nvSpPr>
        <dsp:cNvPr id="0" name=""/>
        <dsp:cNvSpPr/>
      </dsp:nvSpPr>
      <dsp:spPr>
        <a:xfrm>
          <a:off x="2389434" y="1384609"/>
          <a:ext cx="1975530" cy="11853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latin typeface="Calibri Light" panose="020F0302020204030204"/>
            </a:rPr>
            <a:t>Передача услуг </a:t>
          </a:r>
          <a:endParaRPr lang="en-US" sz="1200" kern="1200" dirty="0">
            <a:latin typeface="Calibri Light" panose="020F0302020204030204"/>
          </a:endParaRPr>
        </a:p>
      </dsp:txBody>
      <dsp:txXfrm>
        <a:off x="2389434" y="1384609"/>
        <a:ext cx="1975530" cy="1185318"/>
      </dsp:txXfrm>
    </dsp:sp>
    <dsp:sp modelId="{71583E64-A721-4891-BB01-0866AADBFDB4}">
      <dsp:nvSpPr>
        <dsp:cNvPr id="0" name=""/>
        <dsp:cNvSpPr/>
      </dsp:nvSpPr>
      <dsp:spPr>
        <a:xfrm>
          <a:off x="4562518" y="1384609"/>
          <a:ext cx="1975530" cy="11853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latin typeface="Calibri Light" panose="020F0302020204030204"/>
            </a:rPr>
            <a:t>Частные</a:t>
          </a:r>
          <a:r>
            <a:rPr lang="en-US" sz="1200" kern="1200" dirty="0">
              <a:latin typeface="Calibri Light" panose="020F0302020204030204"/>
            </a:rPr>
            <a:t>/</a:t>
          </a:r>
          <a:r>
            <a:rPr lang="ru-RU" sz="1200" kern="1200" dirty="0">
              <a:latin typeface="Calibri Light" panose="020F0302020204030204"/>
            </a:rPr>
            <a:t>Академические</a:t>
          </a:r>
          <a:endParaRPr lang="en-US" sz="1200" kern="1200" dirty="0">
            <a:latin typeface="Calibri Light" panose="020F0302020204030204"/>
          </a:endParaRPr>
        </a:p>
      </dsp:txBody>
      <dsp:txXfrm>
        <a:off x="4562518" y="1384609"/>
        <a:ext cx="1975530" cy="1185318"/>
      </dsp:txXfrm>
    </dsp:sp>
    <dsp:sp modelId="{AED1A52E-B3E5-4A86-A604-A75F11BE70F8}">
      <dsp:nvSpPr>
        <dsp:cNvPr id="0" name=""/>
        <dsp:cNvSpPr/>
      </dsp:nvSpPr>
      <dsp:spPr>
        <a:xfrm>
          <a:off x="216351" y="2767481"/>
          <a:ext cx="1975530" cy="11853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latin typeface="Calibri Light" panose="020F0302020204030204"/>
            </a:rPr>
            <a:t>Интегрированное предоставление услуг в </a:t>
          </a:r>
          <a:r>
            <a:rPr lang="ru-RU" sz="1200" kern="1200">
              <a:latin typeface="Calibri Light" panose="020F0302020204030204"/>
            </a:rPr>
            <a:t>одном центре</a:t>
          </a:r>
          <a:endParaRPr lang="en-US" sz="1200" kern="1200" dirty="0">
            <a:latin typeface="Calibri Light" panose="020F0302020204030204"/>
          </a:endParaRPr>
        </a:p>
      </dsp:txBody>
      <dsp:txXfrm>
        <a:off x="216351" y="2767481"/>
        <a:ext cx="1975530" cy="1185318"/>
      </dsp:txXfrm>
    </dsp:sp>
    <dsp:sp modelId="{DC556A0C-9A38-481F-8840-93F47A60A5F8}">
      <dsp:nvSpPr>
        <dsp:cNvPr id="0" name=""/>
        <dsp:cNvSpPr/>
      </dsp:nvSpPr>
      <dsp:spPr>
        <a:xfrm>
          <a:off x="2389434" y="2767481"/>
          <a:ext cx="1975530" cy="11853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latin typeface="Calibri Light" panose="020F0302020204030204"/>
            </a:rPr>
            <a:t>Самотестирование</a:t>
          </a:r>
          <a:r>
            <a:rPr lang="en-US" sz="1200" kern="1200" dirty="0">
              <a:latin typeface="Calibri Light" panose="020F0302020204030204"/>
            </a:rPr>
            <a:t>/</a:t>
          </a:r>
          <a:r>
            <a:rPr lang="ru-RU" sz="1200" kern="1200" dirty="0">
              <a:latin typeface="Calibri Light" panose="020F0302020204030204"/>
            </a:rPr>
            <a:t>Раздача лекарств на несколько месяцев</a:t>
          </a:r>
          <a:endParaRPr lang="en-US" sz="1200" kern="1200" dirty="0"/>
        </a:p>
      </dsp:txBody>
      <dsp:txXfrm>
        <a:off x="2389434" y="2767481"/>
        <a:ext cx="1975530" cy="1185318"/>
      </dsp:txXfrm>
    </dsp:sp>
    <dsp:sp modelId="{3824FE77-B469-451B-9D12-83E9812C3DDA}">
      <dsp:nvSpPr>
        <dsp:cNvPr id="0" name=""/>
        <dsp:cNvSpPr/>
      </dsp:nvSpPr>
      <dsp:spPr>
        <a:xfrm>
          <a:off x="4562518" y="2767481"/>
          <a:ext cx="1975530" cy="11853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latin typeface="Calibri Light" panose="020F0302020204030204"/>
            </a:rPr>
            <a:t>Децентрализированная выдача лекарств</a:t>
          </a:r>
          <a:endParaRPr lang="en-US" sz="1200" kern="1200" dirty="0">
            <a:latin typeface="Calibri Light" panose="020F0302020204030204"/>
          </a:endParaRPr>
        </a:p>
      </dsp:txBody>
      <dsp:txXfrm>
        <a:off x="4562518" y="2767481"/>
        <a:ext cx="1975530" cy="11853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7BABC3-6A33-4FB2-8279-C10337D15543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3A1C19-419C-4FC1-9F02-D690BA0F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2149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5FDE03-B869-425E-88F9-5FFA391B1530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1AB78A-7831-4A62-AB22-77EAE70E2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441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AB78A-7831-4A62-AB22-77EAE70E2E5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4479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AB78A-7831-4A62-AB22-77EAE70E2E5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293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AB78A-7831-4A62-AB22-77EAE70E2E5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8593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Women 18+years, including pregnant and lactating persons in Kenya, </a:t>
            </a:r>
            <a:r>
              <a:rPr lang="en-US" dirty="0" err="1"/>
              <a:t>Lethoto</a:t>
            </a:r>
            <a:r>
              <a:rPr lang="en-US" dirty="0"/>
              <a:t>, South Africa, Uganda , Zimbabwe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Of 3967 participants , 45%&lt;24 years; 68% </a:t>
            </a:r>
            <a:r>
              <a:rPr lang="en-US" dirty="0" err="1"/>
              <a:t>PrEP</a:t>
            </a:r>
            <a:r>
              <a:rPr lang="en-US" dirty="0"/>
              <a:t> naïve; 17% current </a:t>
            </a:r>
            <a:r>
              <a:rPr lang="en-US" dirty="0" err="1"/>
              <a:t>PrEP</a:t>
            </a:r>
            <a:r>
              <a:rPr lang="en-US" dirty="0"/>
              <a:t> users</a:t>
            </a:r>
            <a:endParaRPr lang="ru-RU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At enrollment, 66%chise oral </a:t>
            </a:r>
            <a:r>
              <a:rPr lang="en-US" dirty="0" err="1"/>
              <a:t>PrEP</a:t>
            </a:r>
            <a:r>
              <a:rPr lang="en-US" dirty="0"/>
              <a:t>; 30% chose DVR; 4% chose none.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Current FP users and those with multiple partners more likely to choose DVR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Ypung</a:t>
            </a:r>
            <a:r>
              <a:rPr lang="en-US" dirty="0"/>
              <a:t> women, </a:t>
            </a:r>
            <a:r>
              <a:rPr lang="en-US" dirty="0" err="1"/>
              <a:t>nere</a:t>
            </a:r>
            <a:r>
              <a:rPr lang="en-US" dirty="0"/>
              <a:t> </a:t>
            </a:r>
            <a:r>
              <a:rPr lang="en-US" dirty="0" err="1"/>
              <a:t>PrEp</a:t>
            </a:r>
            <a:r>
              <a:rPr lang="en-US" dirty="0"/>
              <a:t> users less likely to choose DVR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AB78A-7831-4A62-AB22-77EAE70E2E5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3725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AB78A-7831-4A62-AB22-77EAE70E2E5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9515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AB78A-7831-4A62-AB22-77EAE70E2E5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5266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AB78A-7831-4A62-AB22-77EAE70E2E5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5629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E8DCDC-D13C-2549-BE6A-717E9EED41AD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4836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AB78A-7831-4A62-AB22-77EAE70E2E5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5756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AB78A-7831-4A62-AB22-77EAE70E2E5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0861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AB78A-7831-4A62-AB22-77EAE70E2E5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604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AB78A-7831-4A62-AB22-77EAE70E2E5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1247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AB78A-7831-4A62-AB22-77EAE70E2E5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5308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4E8DB-D9AD-5E47-AB29-7F2AA1349E5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8942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AB78A-7831-4A62-AB22-77EAE70E2E5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8925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AB78A-7831-4A62-AB22-77EAE70E2E5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4337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AB78A-7831-4A62-AB22-77EAE70E2E5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9951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AB78A-7831-4A62-AB22-77EAE70E2E5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321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AB78A-7831-4A62-AB22-77EAE70E2E5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512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4E8DB-D9AD-5E47-AB29-7F2AA1349E5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3905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9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AB78A-7831-4A62-AB22-77EAE70E2E5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6360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AB78A-7831-4A62-AB22-77EAE70E2E5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5229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AB78A-7831-4A62-AB22-77EAE70E2E5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9887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38CAEC-4554-485B-9189-C45C7447A40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8022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44E8DB-D9AD-5E47-AB29-7F2AA1349E5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457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bg>
      <p:bgPr>
        <a:gradFill flip="none" rotWithShape="1">
          <a:gsLst>
            <a:gs pos="0">
              <a:schemeClr val="accent1">
                <a:lumMod val="75000"/>
              </a:schemeClr>
            </a:gs>
            <a:gs pos="97000">
              <a:schemeClr val="tx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CE0EAE9-3BBF-C070-C5B8-F0B8896BC2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4" t="22096" r="21699" b="2809"/>
          <a:stretch/>
        </p:blipFill>
        <p:spPr>
          <a:xfrm>
            <a:off x="-416257" y="-395787"/>
            <a:ext cx="13024513" cy="7915703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8365733" y="0"/>
            <a:ext cx="3826267" cy="6858000"/>
          </a:xfrm>
          <a:prstGeom prst="rect">
            <a:avLst/>
          </a:prstGeom>
          <a:blipFill dpi="0" rotWithShape="1">
            <a:blip r:embed="rId3" cstate="print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1974" t="-1882" r="-16678" b="-1648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752618" y="4523416"/>
            <a:ext cx="10881360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itle 16"/>
          <p:cNvSpPr>
            <a:spLocks noGrp="1"/>
          </p:cNvSpPr>
          <p:nvPr>
            <p:ph type="title"/>
          </p:nvPr>
        </p:nvSpPr>
        <p:spPr>
          <a:xfrm>
            <a:off x="656362" y="2901776"/>
            <a:ext cx="10926756" cy="1573072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l"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Text Placeholder 21">
            <a:extLst>
              <a:ext uri="{FF2B5EF4-FFF2-40B4-BE49-F238E27FC236}">
                <a16:creationId xmlns:a16="http://schemas.microsoft.com/office/drawing/2014/main" id="{22E19675-FC55-0CAA-E275-56E389B6CD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52617" y="5960061"/>
            <a:ext cx="10881360" cy="2215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7D1A14-2C04-40AA-074F-0F504EFF340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59" y="607757"/>
            <a:ext cx="4135419" cy="149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33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88" userDrawn="1">
          <p15:clr>
            <a:srgbClr val="FBAE40"/>
          </p15:clr>
        </p15:guide>
        <p15:guide id="4" pos="192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17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Dark Blue_FA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109728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540012" y="6553707"/>
            <a:ext cx="7732820" cy="15490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800">
                <a:solidFill>
                  <a:srgbClr val="494949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DBA7FEE-839D-D75C-58F2-DD90B2D1B8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90"/>
            <a:ext cx="11702071" cy="46724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0BBC0B-1F23-50CE-2FEB-E816FA0813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864" y="5885287"/>
            <a:ext cx="1204691" cy="86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7158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Dark Blue_Asia Reg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109728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DBA7FEE-839D-D75C-58F2-DD90B2D1B8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90"/>
            <a:ext cx="11702071" cy="46724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D5592D31-DC8C-9ABE-D464-EECFF011FB4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97431" y="6553707"/>
            <a:ext cx="7732820" cy="15490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800">
                <a:solidFill>
                  <a:srgbClr val="494949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00CFAF2E-992B-8CB7-78F7-52C29541818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299E58-539C-F786-F34B-071F16F8E2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76" y="6311595"/>
            <a:ext cx="1280160" cy="46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9726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Dark Blue_West Africa Region 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109728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DBA7FEE-839D-D75C-58F2-DD90B2D1B8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90"/>
            <a:ext cx="11702071" cy="46724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EC1964-8E43-398C-C845-FB5CF369CE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923" y="5873907"/>
            <a:ext cx="931070" cy="931070"/>
          </a:xfrm>
          <a:prstGeom prst="rect">
            <a:avLst/>
          </a:prstGeom>
        </p:spPr>
      </p:pic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9E7F4EFF-538D-EEA2-7FBC-C2D1B48C5E8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97431" y="6553707"/>
            <a:ext cx="7732820" cy="15490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800">
                <a:solidFill>
                  <a:srgbClr val="494949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A305F7E4-4241-EFAA-4C59-51BE0286A9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44074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Dark Blue_West Africa Region T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109728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DBA7FEE-839D-D75C-58F2-DD90B2D1B8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90"/>
            <a:ext cx="11702071" cy="46724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EC1964-8E43-398C-C845-FB5CF369CE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923" y="5873907"/>
            <a:ext cx="931070" cy="931070"/>
          </a:xfrm>
          <a:prstGeom prst="rect">
            <a:avLst/>
          </a:prstGeom>
        </p:spPr>
      </p:pic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9E7F4EFF-538D-EEA2-7FBC-C2D1B48C5E8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97431" y="6553707"/>
            <a:ext cx="7732820" cy="15490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800">
                <a:solidFill>
                  <a:srgbClr val="494949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A305F7E4-4241-EFAA-4C59-51BE0286A9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82510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Dark Blue_Latin Ameri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109728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DBA7FEE-839D-D75C-58F2-DD90B2D1B8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90"/>
            <a:ext cx="11702071" cy="46724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EC1964-8E43-398C-C845-FB5CF369CE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923" y="5873907"/>
            <a:ext cx="931070" cy="931070"/>
          </a:xfrm>
          <a:prstGeom prst="rect">
            <a:avLst/>
          </a:prstGeom>
        </p:spPr>
      </p:pic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72834C56-8793-9A2A-E289-29123D468E2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97431" y="6553707"/>
            <a:ext cx="7732820" cy="15490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800">
                <a:solidFill>
                  <a:srgbClr val="494949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E99141E3-C54B-3ACD-2321-87BD7A6C76F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44826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Dark Blue_Country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109728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DBA7FEE-839D-D75C-58F2-DD90B2D1B8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90"/>
            <a:ext cx="11702071" cy="46724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AB78DD-25DA-1BEA-214B-8FC242AB0F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21539" y="6553707"/>
            <a:ext cx="7732820" cy="15490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800">
                <a:solidFill>
                  <a:srgbClr val="494949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BDD0FF-9B1D-07EC-3981-E2184C5017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864" y="5896730"/>
            <a:ext cx="1221028" cy="789658"/>
          </a:xfrm>
          <a:prstGeom prst="rect">
            <a:avLst/>
          </a:prstGeom>
        </p:spPr>
      </p:pic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B69321DD-F4AD-ED59-B7FF-B0B5A2572EA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53655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u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109728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b="0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A5C3E4E-8DDA-0044-5F77-2C8EDF4AD25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89"/>
            <a:ext cx="11702071" cy="50417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6BC6115C-842A-3879-11EF-1891A3694B4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4D31AC-0ADA-B468-8746-8ED807C03D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13459" y="6553707"/>
            <a:ext cx="7732820" cy="15490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800">
                <a:solidFill>
                  <a:srgbClr val="494949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B85E5C-89C4-620A-0AED-97CBD22BEF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76" y="6311595"/>
            <a:ext cx="1280160" cy="46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0737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ue_FA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109728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DBA7FEE-839D-D75C-58F2-DD90B2D1B8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90"/>
            <a:ext cx="11702071" cy="46724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B7D73C0D-A216-752F-B4F3-ADAB17AB17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AF0E4-907E-7697-F545-80BCB7F7E7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40012" y="6553707"/>
            <a:ext cx="7732820" cy="15490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800">
                <a:solidFill>
                  <a:srgbClr val="494949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FFFB22-1A6F-DD85-62A1-9074E38F6D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864" y="5885287"/>
            <a:ext cx="1204691" cy="86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50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ue_Asia Reg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109728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DBA7FEE-839D-D75C-58F2-DD90B2D1B8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90"/>
            <a:ext cx="11702071" cy="46724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D5592D31-DC8C-9ABE-D464-EECFF011FB4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25993" y="6553707"/>
            <a:ext cx="7732820" cy="15490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800">
                <a:solidFill>
                  <a:srgbClr val="494949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ACEC1964-8E43-398C-C845-FB5CF369CE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23" y="5873907"/>
            <a:ext cx="931070" cy="931070"/>
          </a:xfrm>
          <a:prstGeom prst="rect">
            <a:avLst/>
          </a:prstGeom>
        </p:spPr>
      </p:pic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B6B10D79-8C52-6BDE-31FE-932628BED4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95213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ue_West Afri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109728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DBA7FEE-839D-D75C-58F2-DD90B2D1B8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90"/>
            <a:ext cx="11702071" cy="46724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EC1964-8E43-398C-C845-FB5CF369CE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4923" y="5873907"/>
            <a:ext cx="931070" cy="931070"/>
          </a:xfrm>
          <a:prstGeom prst="rect">
            <a:avLst/>
          </a:prstGeom>
        </p:spPr>
      </p:pic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E7D5E8F-CB2D-D0B0-3A76-6FE4121D37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25993" y="6553707"/>
            <a:ext cx="7732820" cy="15490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800">
                <a:solidFill>
                  <a:srgbClr val="494949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8E7EF360-EA05-CA28-5BCB-FB79D8706D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67457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Centered">
    <p:bg>
      <p:bgPr>
        <a:gradFill flip="none" rotWithShape="1">
          <a:gsLst>
            <a:gs pos="0">
              <a:schemeClr val="accent1">
                <a:lumMod val="75000"/>
              </a:schemeClr>
            </a:gs>
            <a:gs pos="97000">
              <a:schemeClr val="tx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64727DA-7E5E-975D-665E-7E663EFAEF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4" t="22096" r="21699" b="2809"/>
          <a:stretch/>
        </p:blipFill>
        <p:spPr>
          <a:xfrm>
            <a:off x="-416257" y="-395787"/>
            <a:ext cx="13024513" cy="7915703"/>
          </a:xfrm>
          <a:prstGeom prst="rect">
            <a:avLst/>
          </a:prstGeom>
        </p:spPr>
      </p:pic>
      <p:sp>
        <p:nvSpPr>
          <p:cNvPr id="8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374424" y="4217938"/>
            <a:ext cx="11443153" cy="369332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itle 16"/>
          <p:cNvSpPr>
            <a:spLocks noGrp="1"/>
          </p:cNvSpPr>
          <p:nvPr>
            <p:ph type="title"/>
          </p:nvPr>
        </p:nvSpPr>
        <p:spPr>
          <a:xfrm>
            <a:off x="374423" y="2642464"/>
            <a:ext cx="11443155" cy="157307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C825E2FE-9228-C523-C20A-468B550A9D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2683" y="6065567"/>
            <a:ext cx="11266635" cy="313932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7AF2DB-BC17-D5D4-9753-424F79AA6D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291" y="635465"/>
            <a:ext cx="4135419" cy="149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2921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88" userDrawn="1">
          <p15:clr>
            <a:srgbClr val="FBAE40"/>
          </p15:clr>
        </p15:guide>
        <p15:guide id="4" pos="192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176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ue_Western Hemisphe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109728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DBA7FEE-839D-D75C-58F2-DD90B2D1B8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90"/>
            <a:ext cx="11702071" cy="46724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D005DD-2D0A-C314-F8EE-5E2166FEDE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4923" y="5873907"/>
            <a:ext cx="931070" cy="931070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976E035-97D3-1FFF-7F51-A2968A3B043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25993" y="6553707"/>
            <a:ext cx="7732820" cy="15490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800">
                <a:solidFill>
                  <a:srgbClr val="494949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7FB2DEFC-4CDF-D486-6A4B-478BA23F7C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16887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ue_Country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109728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DBA7FEE-839D-D75C-58F2-DD90B2D1B8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90"/>
            <a:ext cx="11702071" cy="46724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80ED5F2-B6D6-FA71-A2B8-AFAE8485722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21539" y="6553707"/>
            <a:ext cx="7732820" cy="15490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800">
                <a:solidFill>
                  <a:srgbClr val="494949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5379F63A-485C-039F-B377-829F0FA6EC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E15BE4-6B69-CE05-DDF9-9240E0D5CD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864" y="5896730"/>
            <a:ext cx="1221028" cy="789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827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Red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1097280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6661403-F99C-E601-3BED-433F9BFA8C7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90"/>
            <a:ext cx="11702071" cy="46724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E0F3F282-75F4-B83E-6D20-FBB908AA2A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13459" y="6553707"/>
            <a:ext cx="7732820" cy="15490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800">
                <a:solidFill>
                  <a:srgbClr val="494949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97B387-84A3-1DC5-36D6-D4CC8A58DE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76" y="6311595"/>
            <a:ext cx="1280160" cy="46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8925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Red_FA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1097280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DBA7FEE-839D-D75C-58F2-DD90B2D1B8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90"/>
            <a:ext cx="11702071" cy="46724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980B40-EF85-3856-A97D-C08B1826DE7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40012" y="6553707"/>
            <a:ext cx="7732820" cy="15490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800">
                <a:solidFill>
                  <a:srgbClr val="494949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C373A3-7181-5D22-5C21-84173EA44F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864" y="5885287"/>
            <a:ext cx="1204691" cy="86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3702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ue Header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243A5A1-B41C-C1B0-72E9-C07D3BF00340}"/>
              </a:ext>
            </a:extLst>
          </p:cNvPr>
          <p:cNvCxnSpPr>
            <a:cxnSpLocks/>
          </p:cNvCxnSpPr>
          <p:nvPr userDrawn="1"/>
        </p:nvCxnSpPr>
        <p:spPr>
          <a:xfrm>
            <a:off x="0" y="1052129"/>
            <a:ext cx="121920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5D0C38F-8FB5-4F7A-F5BA-4EDB3E8284D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90"/>
            <a:ext cx="11702071" cy="491003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8DD07584-FBE3-F1CF-EB56-FE5A96856C4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13459" y="6553707"/>
            <a:ext cx="7732820" cy="15490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800">
                <a:solidFill>
                  <a:srgbClr val="494949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192F00-9B35-CACC-F752-4D6D385B50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76" y="6311595"/>
            <a:ext cx="1280160" cy="46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858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ue Header Line_F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DA34AAC7-A1A2-6BA4-5927-27CEF33919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32ED05B-AC70-EDAE-CD00-A014758DC9DD}"/>
              </a:ext>
            </a:extLst>
          </p:cNvPr>
          <p:cNvCxnSpPr>
            <a:cxnSpLocks/>
          </p:cNvCxnSpPr>
          <p:nvPr userDrawn="1"/>
        </p:nvCxnSpPr>
        <p:spPr>
          <a:xfrm>
            <a:off x="0" y="1052129"/>
            <a:ext cx="121920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6421BDF0-9B2A-38CA-C222-10D83F022B3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90"/>
            <a:ext cx="11702071" cy="46724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318FCD8-F74C-8D34-2028-0F96163A8E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40012" y="6553707"/>
            <a:ext cx="7732820" cy="15490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800">
                <a:solidFill>
                  <a:srgbClr val="494949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D377C9D8-ADAC-DD1A-7552-A4DC9A88A4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64" y="5856033"/>
            <a:ext cx="1204691" cy="86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052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ue Line_Country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F0D30102-3E0A-AF7A-3BD2-BDB99AC8DF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DE29D1B-6E51-5E2C-D9EC-3741B280FD43}"/>
              </a:ext>
            </a:extLst>
          </p:cNvPr>
          <p:cNvCxnSpPr>
            <a:cxnSpLocks/>
          </p:cNvCxnSpPr>
          <p:nvPr userDrawn="1"/>
        </p:nvCxnSpPr>
        <p:spPr>
          <a:xfrm>
            <a:off x="0" y="1052129"/>
            <a:ext cx="121920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A38C82-AC22-CA5A-D791-52719D285CD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90"/>
            <a:ext cx="11702071" cy="46724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66EEE10-5AC3-6430-B806-DBA5D21093F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40012" y="6553707"/>
            <a:ext cx="7732820" cy="15490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800">
                <a:solidFill>
                  <a:srgbClr val="494949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E17AA8-889C-DEE7-5810-1CDDDA034E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864" y="5896730"/>
            <a:ext cx="1221028" cy="789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842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ue Line_West Africa Reg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F0D30102-3E0A-AF7A-3BD2-BDB99AC8DF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DE29D1B-6E51-5E2C-D9EC-3741B280FD43}"/>
              </a:ext>
            </a:extLst>
          </p:cNvPr>
          <p:cNvCxnSpPr>
            <a:cxnSpLocks/>
          </p:cNvCxnSpPr>
          <p:nvPr userDrawn="1"/>
        </p:nvCxnSpPr>
        <p:spPr>
          <a:xfrm>
            <a:off x="0" y="1052129"/>
            <a:ext cx="121920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A38C82-AC22-CA5A-D791-52719D285CD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90"/>
            <a:ext cx="11702071" cy="46724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E129F07-2C0A-E452-E1F7-F35BEDEDD9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923" y="5873907"/>
            <a:ext cx="931070" cy="93107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241E089-489C-6378-8C08-4D48B77A99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25993" y="6553707"/>
            <a:ext cx="7732820" cy="15490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800">
                <a:solidFill>
                  <a:srgbClr val="494949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414418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ue Line_West Africa Reg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F0D30102-3E0A-AF7A-3BD2-BDB99AC8DF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DE29D1B-6E51-5E2C-D9EC-3741B280FD43}"/>
              </a:ext>
            </a:extLst>
          </p:cNvPr>
          <p:cNvCxnSpPr>
            <a:cxnSpLocks/>
          </p:cNvCxnSpPr>
          <p:nvPr userDrawn="1"/>
        </p:nvCxnSpPr>
        <p:spPr>
          <a:xfrm>
            <a:off x="0" y="1052129"/>
            <a:ext cx="121920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A38C82-AC22-CA5A-D791-52719D285CD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90"/>
            <a:ext cx="11702071" cy="46724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E129F07-2C0A-E452-E1F7-F35BEDEDD9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923" y="5873907"/>
            <a:ext cx="931070" cy="93107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241E089-489C-6378-8C08-4D48B77A99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25993" y="6553707"/>
            <a:ext cx="7732820" cy="15490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800">
                <a:solidFill>
                  <a:srgbClr val="494949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5529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ue Line_As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F0D30102-3E0A-AF7A-3BD2-BDB99AC8DF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DE29D1B-6E51-5E2C-D9EC-3741B280FD43}"/>
              </a:ext>
            </a:extLst>
          </p:cNvPr>
          <p:cNvCxnSpPr>
            <a:cxnSpLocks/>
          </p:cNvCxnSpPr>
          <p:nvPr userDrawn="1"/>
        </p:nvCxnSpPr>
        <p:spPr>
          <a:xfrm>
            <a:off x="0" y="1052129"/>
            <a:ext cx="121920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A38C82-AC22-CA5A-D791-52719D285CD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90"/>
            <a:ext cx="11702071" cy="46724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55EA5982-B38F-5CCD-B753-162D13762EF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25993" y="6553707"/>
            <a:ext cx="7732820" cy="15490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800">
                <a:solidFill>
                  <a:srgbClr val="494949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AB92D90-0A4D-2B3A-1AD0-9D43C4FFD6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923" y="5873907"/>
            <a:ext cx="931070" cy="93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7442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Centered_Foreign Audiences">
    <p:bg>
      <p:bgPr>
        <a:gradFill flip="none" rotWithShape="1">
          <a:gsLst>
            <a:gs pos="0">
              <a:schemeClr val="accent1">
                <a:lumMod val="75000"/>
              </a:schemeClr>
            </a:gs>
            <a:gs pos="97000">
              <a:schemeClr val="tx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55E00A-81A6-262F-D739-554579920E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4" t="22096" r="21699" b="2809"/>
          <a:stretch/>
        </p:blipFill>
        <p:spPr>
          <a:xfrm>
            <a:off x="-416257" y="-395787"/>
            <a:ext cx="13024513" cy="7915703"/>
          </a:xfrm>
          <a:prstGeom prst="rect">
            <a:avLst/>
          </a:prstGeom>
        </p:spPr>
      </p:pic>
      <p:sp>
        <p:nvSpPr>
          <p:cNvPr id="8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374425" y="4211890"/>
            <a:ext cx="11443153" cy="369332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itle 16"/>
          <p:cNvSpPr>
            <a:spLocks noGrp="1"/>
          </p:cNvSpPr>
          <p:nvPr>
            <p:ph type="title"/>
          </p:nvPr>
        </p:nvSpPr>
        <p:spPr>
          <a:xfrm>
            <a:off x="374423" y="3078346"/>
            <a:ext cx="11443155" cy="113114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C825E2FE-9228-C523-C20A-468B550A9D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2683" y="6188399"/>
            <a:ext cx="11266635" cy="313932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D8BEE6-E67C-2634-4A12-20844669579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7240" y="533191"/>
            <a:ext cx="3017520" cy="191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1620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88" userDrawn="1">
          <p15:clr>
            <a:srgbClr val="FBAE40"/>
          </p15:clr>
        </p15:guide>
        <p15:guide id="4" pos="192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176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ue Line_Latin Ameri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F0D30102-3E0A-AF7A-3BD2-BDB99AC8DF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DE29D1B-6E51-5E2C-D9EC-3741B280FD43}"/>
              </a:ext>
            </a:extLst>
          </p:cNvPr>
          <p:cNvCxnSpPr>
            <a:cxnSpLocks/>
          </p:cNvCxnSpPr>
          <p:nvPr userDrawn="1"/>
        </p:nvCxnSpPr>
        <p:spPr>
          <a:xfrm>
            <a:off x="0" y="1052129"/>
            <a:ext cx="121920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A38C82-AC22-CA5A-D791-52719D285CD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90"/>
            <a:ext cx="11702071" cy="46724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937C27-AEBD-71EB-559D-75EEDCB2C1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923" y="5873907"/>
            <a:ext cx="931070" cy="93107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80A1541-2D4B-1A67-E0FA-776F6957B03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25993" y="6553707"/>
            <a:ext cx="7732820" cy="15490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800">
                <a:solidFill>
                  <a:srgbClr val="494949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9517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2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DBA7FEE-839D-D75C-58F2-DD90B2D1B8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275950"/>
            <a:ext cx="11702071" cy="46724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83529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_Dark Blue">
    <p:bg>
      <p:bgPr>
        <a:gradFill flip="none" rotWithShape="1">
          <a:gsLst>
            <a:gs pos="0">
              <a:schemeClr val="accent1">
                <a:lumMod val="75000"/>
              </a:schemeClr>
            </a:gs>
            <a:gs pos="97000">
              <a:schemeClr val="tx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F5D1CBB-52C6-0A57-AAC8-4A8F4C2AE1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5" t="25851" r="23897" b="90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8CF6909-E333-7F79-3E28-A102D07995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0201" y="5012732"/>
            <a:ext cx="1371598" cy="1625904"/>
          </a:xfrm>
          <a:prstGeom prst="rect">
            <a:avLst/>
          </a:prstGeom>
        </p:spPr>
      </p:pic>
      <p:sp>
        <p:nvSpPr>
          <p:cNvPr id="9" name="Title 16"/>
          <p:cNvSpPr>
            <a:spLocks noGrp="1"/>
          </p:cNvSpPr>
          <p:nvPr>
            <p:ph type="title"/>
          </p:nvPr>
        </p:nvSpPr>
        <p:spPr>
          <a:xfrm>
            <a:off x="304800" y="2863429"/>
            <a:ext cx="11582400" cy="113114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54397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88" userDrawn="1">
          <p15:clr>
            <a:srgbClr val="FBAE40"/>
          </p15:clr>
        </p15:guide>
        <p15:guide id="4" pos="192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176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_Blue">
    <p:bg>
      <p:bgPr>
        <a:gradFill flip="none" rotWithShape="1"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B2F66B2-B19A-004D-5D67-7BA5E487AC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5" t="25851" r="23897" b="90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le 16"/>
          <p:cNvSpPr>
            <a:spLocks noGrp="1"/>
          </p:cNvSpPr>
          <p:nvPr>
            <p:ph type="title"/>
          </p:nvPr>
        </p:nvSpPr>
        <p:spPr>
          <a:xfrm>
            <a:off x="304800" y="2863429"/>
            <a:ext cx="11582400" cy="113114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E208828-D7CE-F28C-8281-2E5E884AA1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0201" y="5012732"/>
            <a:ext cx="1371598" cy="162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4165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88" userDrawn="1">
          <p15:clr>
            <a:srgbClr val="FBAE40"/>
          </p15:clr>
        </p15:guide>
        <p15:guide id="4" pos="192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176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_Red">
    <p:bg>
      <p:bgPr>
        <a:gradFill flip="none" rotWithShape="1">
          <a:gsLst>
            <a:gs pos="0">
              <a:schemeClr val="accent3">
                <a:lumMod val="89000"/>
              </a:schemeClr>
            </a:gs>
            <a:gs pos="23000">
              <a:schemeClr val="accent3">
                <a:lumMod val="89000"/>
              </a:schemeClr>
            </a:gs>
            <a:gs pos="69000">
              <a:schemeClr val="accent3">
                <a:lumMod val="75000"/>
              </a:schemeClr>
            </a:gs>
            <a:gs pos="97000">
              <a:schemeClr val="accent3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1B2D5E1-D135-CBF0-5850-427D446850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5" t="25851" r="23897" b="90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le 16"/>
          <p:cNvSpPr>
            <a:spLocks noGrp="1"/>
          </p:cNvSpPr>
          <p:nvPr>
            <p:ph type="title"/>
          </p:nvPr>
        </p:nvSpPr>
        <p:spPr>
          <a:xfrm>
            <a:off x="304800" y="2863429"/>
            <a:ext cx="11582400" cy="113114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E560D7-01EF-0CA3-819F-30E6D9A6BF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0201" y="5012732"/>
            <a:ext cx="1371598" cy="162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9161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88" userDrawn="1">
          <p15:clr>
            <a:srgbClr val="FBAE40"/>
          </p15:clr>
        </p15:guide>
        <p15:guide id="4" pos="192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176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_Dark Blue_FA">
    <p:bg>
      <p:bgPr>
        <a:gradFill flip="none" rotWithShape="1">
          <a:gsLst>
            <a:gs pos="0">
              <a:schemeClr val="accent1">
                <a:lumMod val="75000"/>
              </a:schemeClr>
            </a:gs>
            <a:gs pos="97000">
              <a:schemeClr val="tx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E7F793F-B5A7-11BD-3128-610303DFC1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5" t="25851" r="23897" b="9089"/>
          <a:stretch/>
        </p:blipFill>
        <p:spPr>
          <a:xfrm>
            <a:off x="36095" y="0"/>
            <a:ext cx="12192000" cy="6858000"/>
          </a:xfrm>
          <a:prstGeom prst="rect">
            <a:avLst/>
          </a:prstGeom>
        </p:spPr>
      </p:pic>
      <p:sp>
        <p:nvSpPr>
          <p:cNvPr id="9" name="Title 16"/>
          <p:cNvSpPr>
            <a:spLocks noGrp="1"/>
          </p:cNvSpPr>
          <p:nvPr>
            <p:ph type="title"/>
          </p:nvPr>
        </p:nvSpPr>
        <p:spPr>
          <a:xfrm>
            <a:off x="304800" y="2863429"/>
            <a:ext cx="11582400" cy="113114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695364-6112-CE8D-2DCE-ADB7153F4D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1600" y="5381553"/>
            <a:ext cx="1828800" cy="130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6304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88" userDrawn="1">
          <p15:clr>
            <a:srgbClr val="FBAE40"/>
          </p15:clr>
        </p15:guide>
        <p15:guide id="4" pos="192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176" userDrawn="1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ntry Logo_SB_Dark Blue">
    <p:bg>
      <p:bgPr>
        <a:gradFill flip="none" rotWithShape="1">
          <a:gsLst>
            <a:gs pos="0">
              <a:schemeClr val="accent1">
                <a:lumMod val="75000"/>
              </a:schemeClr>
            </a:gs>
            <a:gs pos="97000">
              <a:schemeClr val="tx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5687124-1C03-5C11-A217-4FE328AE30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5" t="25851" r="23897" b="9089"/>
          <a:stretch/>
        </p:blipFill>
        <p:spPr>
          <a:xfrm>
            <a:off x="36095" y="0"/>
            <a:ext cx="12192000" cy="6858000"/>
          </a:xfrm>
          <a:prstGeom prst="rect">
            <a:avLst/>
          </a:prstGeom>
        </p:spPr>
      </p:pic>
      <p:sp>
        <p:nvSpPr>
          <p:cNvPr id="9" name="Title 16"/>
          <p:cNvSpPr>
            <a:spLocks noGrp="1"/>
          </p:cNvSpPr>
          <p:nvPr>
            <p:ph type="title"/>
          </p:nvPr>
        </p:nvSpPr>
        <p:spPr>
          <a:xfrm>
            <a:off x="304800" y="2863429"/>
            <a:ext cx="11582400" cy="113114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56F878-1C55-7CA4-BF77-47872241AE5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44440" y="5278939"/>
            <a:ext cx="2103120" cy="136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415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88" userDrawn="1">
          <p15:clr>
            <a:srgbClr val="FBAE40"/>
          </p15:clr>
        </p15:guide>
        <p15:guide id="4" pos="192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176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ntry Logo_SB_Blue">
    <p:bg>
      <p:bgPr>
        <a:gradFill flip="none" rotWithShape="1"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91FD306-02B3-C4CC-EDF5-1153B332F5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5" t="25851" r="23897" b="9089"/>
          <a:stretch/>
        </p:blipFill>
        <p:spPr>
          <a:xfrm>
            <a:off x="36095" y="0"/>
            <a:ext cx="12192000" cy="6858000"/>
          </a:xfrm>
          <a:prstGeom prst="rect">
            <a:avLst/>
          </a:prstGeom>
        </p:spPr>
      </p:pic>
      <p:sp>
        <p:nvSpPr>
          <p:cNvPr id="9" name="Title 16"/>
          <p:cNvSpPr>
            <a:spLocks noGrp="1"/>
          </p:cNvSpPr>
          <p:nvPr>
            <p:ph type="title"/>
          </p:nvPr>
        </p:nvSpPr>
        <p:spPr>
          <a:xfrm>
            <a:off x="304800" y="2863429"/>
            <a:ext cx="11582400" cy="113114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CDBED3-0D26-FB82-29FE-519FC3DD827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44440" y="5278939"/>
            <a:ext cx="2103120" cy="136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122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88" userDrawn="1">
          <p15:clr>
            <a:srgbClr val="FBAE40"/>
          </p15:clr>
        </p15:guide>
        <p15:guide id="4" pos="192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176" userDrawn="1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ntry Logo_SB_Red">
    <p:bg>
      <p:bgPr>
        <a:gradFill flip="none" rotWithShape="1">
          <a:gsLst>
            <a:gs pos="0">
              <a:schemeClr val="accent3">
                <a:lumMod val="89000"/>
              </a:schemeClr>
            </a:gs>
            <a:gs pos="23000">
              <a:schemeClr val="accent3">
                <a:lumMod val="89000"/>
              </a:schemeClr>
            </a:gs>
            <a:gs pos="69000">
              <a:schemeClr val="accent3">
                <a:lumMod val="75000"/>
              </a:schemeClr>
            </a:gs>
            <a:gs pos="97000">
              <a:schemeClr val="accent3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6BF25D8-B20E-976F-ED04-AA610DCDA7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5" t="25851" r="23897" b="9089"/>
          <a:stretch/>
        </p:blipFill>
        <p:spPr>
          <a:xfrm>
            <a:off x="36095" y="0"/>
            <a:ext cx="12192000" cy="6858000"/>
          </a:xfrm>
          <a:prstGeom prst="rect">
            <a:avLst/>
          </a:prstGeom>
        </p:spPr>
      </p:pic>
      <p:sp>
        <p:nvSpPr>
          <p:cNvPr id="9" name="Title 16"/>
          <p:cNvSpPr>
            <a:spLocks noGrp="1"/>
          </p:cNvSpPr>
          <p:nvPr>
            <p:ph type="title"/>
          </p:nvPr>
        </p:nvSpPr>
        <p:spPr>
          <a:xfrm>
            <a:off x="304800" y="2863429"/>
            <a:ext cx="11582400" cy="113114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ABAB9B-0AC0-3760-2E4F-E3349B6DC74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44440" y="5278939"/>
            <a:ext cx="2103120" cy="136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8095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88" userDrawn="1">
          <p15:clr>
            <a:srgbClr val="FBAE40"/>
          </p15:clr>
        </p15:guide>
        <p15:guide id="4" pos="192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176" userDrawn="1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_Dark Blue_Asia Region">
  <p:cSld name="Content_Dark Blue_Asia Region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"/>
          <p:cNvSpPr/>
          <p:nvPr/>
        </p:nvSpPr>
        <p:spPr>
          <a:xfrm>
            <a:off x="0" y="0"/>
            <a:ext cx="12192000" cy="10972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5"/>
          <p:cNvSpPr txBox="1">
            <a:spLocks noGrp="1"/>
          </p:cNvSpPr>
          <p:nvPr>
            <p:ph type="body" idx="1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Google Shape;20;p5"/>
          <p:cNvSpPr txBox="1"/>
          <p:nvPr/>
        </p:nvSpPr>
        <p:spPr>
          <a:xfrm>
            <a:off x="11529565" y="6488208"/>
            <a:ext cx="58830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494949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900" b="0" i="0" u="none" strike="noStrike" cap="none">
              <a:solidFill>
                <a:srgbClr val="49494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286730" y="1183590"/>
            <a:ext cx="11702071" cy="467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0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9494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020C1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94949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rgbClr val="020C1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94949"/>
              </a:buClr>
              <a:buSzPts val="1600"/>
              <a:buFont typeface="Arial"/>
              <a:buChar char="&gt;"/>
              <a:defRPr sz="1600" b="0" i="0" u="none" strike="noStrike" cap="none">
                <a:solidFill>
                  <a:srgbClr val="020C1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94949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rgbClr val="020C1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94949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rgbClr val="020C1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3"/>
          </p:nvPr>
        </p:nvSpPr>
        <p:spPr>
          <a:xfrm>
            <a:off x="1437577" y="6553707"/>
            <a:ext cx="7732820" cy="1549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94949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49494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" name="Google Shape;23;p5" descr="Diagram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94923" y="5873907"/>
            <a:ext cx="1242653" cy="9319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795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pos="7552" userDrawn="1">
          <p15:clr>
            <a:srgbClr val="FBAE40"/>
          </p15:clr>
        </p15:guide>
        <p15:guide id="3" pos="128" userDrawn="1">
          <p15:clr>
            <a:srgbClr val="FBAE40"/>
          </p15:clr>
        </p15:guide>
        <p15:guide id="4" orient="horz" pos="144" userDrawn="1">
          <p15:clr>
            <a:srgbClr val="FBAE40"/>
          </p15:clr>
        </p15:guide>
        <p15:guide id="5" orient="horz" pos="4224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Centered_Country Flag Logo">
    <p:bg>
      <p:bgPr>
        <a:gradFill flip="none" rotWithShape="1">
          <a:gsLst>
            <a:gs pos="0">
              <a:schemeClr val="accent1">
                <a:lumMod val="75000"/>
              </a:schemeClr>
            </a:gs>
            <a:gs pos="97000">
              <a:schemeClr val="tx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55E00A-81A6-262F-D739-554579920E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4" t="22096" r="21699" b="2809"/>
          <a:stretch/>
        </p:blipFill>
        <p:spPr>
          <a:xfrm>
            <a:off x="-416257" y="-395787"/>
            <a:ext cx="13024513" cy="7915703"/>
          </a:xfrm>
          <a:prstGeom prst="rect">
            <a:avLst/>
          </a:prstGeom>
        </p:spPr>
      </p:pic>
      <p:sp>
        <p:nvSpPr>
          <p:cNvPr id="8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374425" y="4211890"/>
            <a:ext cx="11443153" cy="369332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itle 16"/>
          <p:cNvSpPr>
            <a:spLocks noGrp="1"/>
          </p:cNvSpPr>
          <p:nvPr>
            <p:ph type="title"/>
          </p:nvPr>
        </p:nvSpPr>
        <p:spPr>
          <a:xfrm>
            <a:off x="374423" y="3078346"/>
            <a:ext cx="11443155" cy="113114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C825E2FE-9228-C523-C20A-468B550A9D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2683" y="6188399"/>
            <a:ext cx="11266635" cy="313932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D8BEE6-E67C-2634-4A12-20844669579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16438" y="533191"/>
            <a:ext cx="2959123" cy="191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638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88" userDrawn="1">
          <p15:clr>
            <a:srgbClr val="FBAE40"/>
          </p15:clr>
        </p15:guide>
        <p15:guide id="4" pos="192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176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S 2-s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anchor="ctr" anchorCtr="0"/>
          <a:lstStyle>
            <a:lvl1pPr algn="l">
              <a:lnSpc>
                <a:spcPts val="4000"/>
              </a:lnSpc>
              <a:defRPr sz="3733" b="1" baseline="0">
                <a:solidFill>
                  <a:srgbClr val="0057B7"/>
                </a:solidFill>
                <a:effectLst/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8BFD30-ED28-4470-96F2-C90951794F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2" y="1811868"/>
            <a:ext cx="5185833" cy="4421717"/>
          </a:xfrm>
        </p:spPr>
        <p:txBody>
          <a:bodyPr/>
          <a:lstStyle>
            <a:lvl1pPr marL="304784" indent="-304784">
              <a:buClr>
                <a:srgbClr val="003BC0"/>
              </a:buClr>
              <a:buFont typeface="Arial" panose="020B0604020202020204" pitchFamily="34" charset="0"/>
              <a:buChar char="•"/>
              <a:defRPr sz="2667" b="1">
                <a:solidFill>
                  <a:srgbClr val="1D1D1D"/>
                </a:solidFill>
              </a:defRPr>
            </a:lvl1pPr>
            <a:lvl2pPr marL="609570" indent="-228589">
              <a:buClr>
                <a:srgbClr val="005761"/>
              </a:buClr>
              <a:buFont typeface="Arial" panose="020B0604020202020204" pitchFamily="34" charset="0"/>
              <a:buChar char="-"/>
              <a:defRPr sz="2400">
                <a:solidFill>
                  <a:srgbClr val="1D1D1D"/>
                </a:solidFill>
              </a:defRPr>
            </a:lvl2pPr>
            <a:lvl3pPr>
              <a:defRPr sz="2133">
                <a:solidFill>
                  <a:srgbClr val="1D1D1D"/>
                </a:solidFill>
              </a:defRPr>
            </a:lvl3pPr>
            <a:lvl4pPr>
              <a:defRPr sz="1867">
                <a:solidFill>
                  <a:srgbClr val="1D1D1D"/>
                </a:solidFill>
              </a:defRPr>
            </a:lvl4pPr>
            <a:lvl5pPr>
              <a:defRPr sz="1867">
                <a:solidFill>
                  <a:srgbClr val="1D1D1D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308A1BA-F127-444C-8EEB-78BB410C70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96569" y="1811868"/>
            <a:ext cx="5185833" cy="4421717"/>
          </a:xfrm>
        </p:spPr>
        <p:txBody>
          <a:bodyPr/>
          <a:lstStyle>
            <a:lvl1pPr marL="304784" indent="-304784">
              <a:buClr>
                <a:srgbClr val="0033A1"/>
              </a:buClr>
              <a:buFont typeface="Arial" panose="020B0604020202020204" pitchFamily="34" charset="0"/>
              <a:buChar char="•"/>
              <a:defRPr sz="2667" b="1">
                <a:solidFill>
                  <a:srgbClr val="1D1D1D"/>
                </a:solidFill>
              </a:defRPr>
            </a:lvl1pPr>
            <a:lvl2pPr marL="609570" indent="-228589">
              <a:buClr>
                <a:srgbClr val="005761"/>
              </a:buClr>
              <a:buFont typeface="Arial" panose="020B0604020202020204" pitchFamily="34" charset="0"/>
              <a:buChar char="-"/>
              <a:tabLst>
                <a:tab pos="380981" algn="l"/>
              </a:tabLst>
              <a:defRPr sz="2400">
                <a:solidFill>
                  <a:srgbClr val="1D1D1D"/>
                </a:solidFill>
              </a:defRPr>
            </a:lvl2pPr>
            <a:lvl3pPr>
              <a:defRPr sz="2133">
                <a:solidFill>
                  <a:srgbClr val="1D1D1D"/>
                </a:solidFill>
              </a:defRPr>
            </a:lvl3pPr>
            <a:lvl4pPr>
              <a:defRPr sz="1867">
                <a:solidFill>
                  <a:srgbClr val="1D1D1D"/>
                </a:solidFill>
              </a:defRPr>
            </a:lvl4pPr>
            <a:lvl5pPr>
              <a:defRPr sz="1867">
                <a:solidFill>
                  <a:srgbClr val="1D1D1D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3F77754-22A0-2E82-7821-2D551EA530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2" y="6725266"/>
            <a:ext cx="12192001" cy="142567"/>
            <a:chOff x="7355954" y="15880786"/>
            <a:chExt cx="21904846" cy="578414"/>
          </a:xfrm>
        </p:grpSpPr>
        <p:sp>
          <p:nvSpPr>
            <p:cNvPr id="12" name="Rectangle 20">
              <a:extLst>
                <a:ext uri="{FF2B5EF4-FFF2-40B4-BE49-F238E27FC236}">
                  <a16:creationId xmlns:a16="http://schemas.microsoft.com/office/drawing/2014/main" id="{FA84B6E9-CB28-F3EC-FE9B-CD95E83CFF6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 bwMode="auto">
            <a:xfrm flipV="1">
              <a:off x="21984029" y="15880786"/>
              <a:ext cx="2432923" cy="578414"/>
            </a:xfrm>
            <a:prstGeom prst="rect">
              <a:avLst/>
            </a:prstGeom>
            <a:solidFill>
              <a:srgbClr val="194D93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3333"/>
            </a:p>
          </p:txBody>
        </p:sp>
        <p:sp>
          <p:nvSpPr>
            <p:cNvPr id="13" name="Rectangle 20">
              <a:extLst>
                <a:ext uri="{FF2B5EF4-FFF2-40B4-BE49-F238E27FC236}">
                  <a16:creationId xmlns:a16="http://schemas.microsoft.com/office/drawing/2014/main" id="{E3E7FB67-DA74-9748-2B12-CFD70C373C6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 bwMode="auto">
            <a:xfrm flipV="1">
              <a:off x="24406350" y="15880786"/>
              <a:ext cx="2432923" cy="578414"/>
            </a:xfrm>
            <a:prstGeom prst="rect">
              <a:avLst/>
            </a:prstGeom>
            <a:solidFill>
              <a:srgbClr val="1C56A4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3333"/>
            </a:p>
          </p:txBody>
        </p:sp>
        <p:sp>
          <p:nvSpPr>
            <p:cNvPr id="14" name="Rectangle 20">
              <a:extLst>
                <a:ext uri="{FF2B5EF4-FFF2-40B4-BE49-F238E27FC236}">
                  <a16:creationId xmlns:a16="http://schemas.microsoft.com/office/drawing/2014/main" id="{CB6F0725-60D8-6C7C-D80E-17BCC9E630C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 bwMode="auto">
            <a:xfrm flipV="1">
              <a:off x="26827877" y="15880786"/>
              <a:ext cx="2432923" cy="578414"/>
            </a:xfrm>
            <a:prstGeom prst="rect">
              <a:avLst/>
            </a:prstGeom>
            <a:solidFill>
              <a:srgbClr val="1E5DB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3333"/>
            </a:p>
          </p:txBody>
        </p:sp>
        <p:sp>
          <p:nvSpPr>
            <p:cNvPr id="15" name="Rectangle 20">
              <a:extLst>
                <a:ext uri="{FF2B5EF4-FFF2-40B4-BE49-F238E27FC236}">
                  <a16:creationId xmlns:a16="http://schemas.microsoft.com/office/drawing/2014/main" id="{6D41011B-EA59-1C4E-7A59-087B094B7D3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 bwMode="auto">
            <a:xfrm flipV="1">
              <a:off x="7355954" y="15880786"/>
              <a:ext cx="14644447" cy="578414"/>
            </a:xfrm>
            <a:prstGeom prst="rect">
              <a:avLst/>
            </a:prstGeom>
            <a:solidFill>
              <a:srgbClr val="16438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3333"/>
            </a:p>
          </p:txBody>
        </p:sp>
      </p:grp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1F4A2EA4-CB15-F760-81BC-C412F587A4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4200" y="6416842"/>
            <a:ext cx="10779488" cy="292212"/>
          </a:xfrm>
        </p:spPr>
        <p:txBody>
          <a:bodyPr/>
          <a:lstStyle>
            <a:lvl1pPr marL="0" indent="0">
              <a:buNone/>
              <a:defRPr sz="1067"/>
            </a:lvl1pPr>
          </a:lstStyle>
          <a:p>
            <a:pPr lvl="0"/>
            <a:endParaRPr lang="en-US"/>
          </a:p>
        </p:txBody>
      </p:sp>
      <p:sp>
        <p:nvSpPr>
          <p:cNvPr id="4" name="Slide Number Placeholder 11">
            <a:extLst>
              <a:ext uri="{FF2B5EF4-FFF2-40B4-BE49-F238E27FC236}">
                <a16:creationId xmlns:a16="http://schemas.microsoft.com/office/drawing/2014/main" id="{BB1B9751-7180-4936-9F8D-56531DFB41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521440" y="6400800"/>
            <a:ext cx="536448" cy="365760"/>
          </a:xfrm>
          <a:prstGeom prst="rect">
            <a:avLst/>
          </a:prstGeom>
        </p:spPr>
        <p:txBody>
          <a:bodyPr/>
          <a:lstStyle>
            <a:lvl1pPr algn="r">
              <a:defRPr sz="1333">
                <a:solidFill>
                  <a:srgbClr val="0057B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E1A0740-F252-4427-A288-A0F9AF0CD4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38339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8F75F0A-C328-7044-AB5B-24D34DB8E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6400800"/>
            <a:ext cx="12179300" cy="4572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791709-BD3F-AC4A-A2AF-A0E290169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48404"/>
            <a:ext cx="2743200" cy="365125"/>
          </a:xfrm>
          <a:prstGeom prst="rect">
            <a:avLst/>
          </a:prstGeom>
        </p:spPr>
        <p:txBody>
          <a:bodyPr/>
          <a:lstStyle/>
          <a:p>
            <a:fld id="{B6B81DC3-F56D-C947-8CA8-3D7CB70D6DF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ED1A376-8D4C-5543-8659-ED79E68B54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254125"/>
            <a:ext cx="10515599" cy="457201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AD46C47-22A9-ED4F-9833-C000026409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445477"/>
            <a:ext cx="10515599" cy="796925"/>
          </a:xfrm>
          <a:ln>
            <a:noFill/>
          </a:ln>
        </p:spPr>
        <p:txBody>
          <a:bodyPr>
            <a:normAutofit/>
          </a:bodyPr>
          <a:lstStyle>
            <a:lvl1pPr>
              <a:defRPr sz="3600" b="1">
                <a:solidFill>
                  <a:srgbClr val="169E8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1D0213AC-13A5-1045-B0A4-206F0DB531A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1922585"/>
            <a:ext cx="10515599" cy="3082803"/>
          </a:xfrm>
        </p:spPr>
        <p:txBody>
          <a:bodyPr/>
          <a:lstStyle>
            <a:lvl1pPr>
              <a:defRPr sz="24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54849A-2A1F-264A-9123-374FAE675076}"/>
              </a:ext>
            </a:extLst>
          </p:cNvPr>
          <p:cNvSpPr txBox="1"/>
          <p:nvPr userDrawn="1"/>
        </p:nvSpPr>
        <p:spPr>
          <a:xfrm>
            <a:off x="739878" y="6495702"/>
            <a:ext cx="58332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OVERVIEW OF THE DPP</a:t>
            </a:r>
          </a:p>
        </p:txBody>
      </p:sp>
    </p:spTree>
    <p:extLst>
      <p:ext uri="{BB962C8B-B14F-4D97-AF65-F5344CB8AC3E}">
        <p14:creationId xmlns:p14="http://schemas.microsoft.com/office/powerpoint/2010/main" val="143960174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(no patter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759B3F-D110-D6ED-127F-0FAAA91002E8}"/>
              </a:ext>
            </a:extLst>
          </p:cNvPr>
          <p:cNvSpPr/>
          <p:nvPr userDrawn="1"/>
        </p:nvSpPr>
        <p:spPr>
          <a:xfrm>
            <a:off x="0" y="0"/>
            <a:ext cx="12192000" cy="16652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 noProof="0" dirty="0">
              <a:latin typeface="Arial" panose="020B0604020202020204" pitchFamily="34" charset="0"/>
            </a:endParaRP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D21A2CA5-C9BE-8646-A49A-C5E2D560704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42917" y="2097091"/>
            <a:ext cx="11306175" cy="410368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Font typeface="Courier New" panose="02070309020205020404" pitchFamily="49" charset="0"/>
              <a:buNone/>
              <a:defRPr sz="2000"/>
            </a:lvl1pPr>
          </a:lstStyle>
          <a:p>
            <a:r>
              <a:rPr lang="en-GB" noProof="0"/>
              <a:t>Nulla quis lorem ut libero malesuada feugiat. Curabitur non nulla sit amet nisl tempus convallis quis ac lectus.</a:t>
            </a:r>
          </a:p>
          <a:p>
            <a:r>
              <a:rPr lang="en-GB" noProof="0"/>
              <a:t>Proin eget tortor risus. Lorem ipsum dolor sit amet, consectetur adipiscing elit.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noProof="0"/>
              <a:t>Donec rutrum congue leo eget malesuada.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noProof="0"/>
              <a:t>Curabitur aliquet quam id dui posuere blandit.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noProof="0"/>
              <a:t>Proin eget tortor risus.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1C2EAF-4008-1240-8C52-9E641194B157}"/>
              </a:ext>
            </a:extLst>
          </p:cNvPr>
          <p:cNvSpPr txBox="1"/>
          <p:nvPr userDrawn="1"/>
        </p:nvSpPr>
        <p:spPr>
          <a:xfrm>
            <a:off x="442913" y="6416675"/>
            <a:ext cx="3673475" cy="2159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GB" sz="1000" b="0" i="0" kern="1200" noProof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AS Ribbon Sans Regular" pitchFamily="2" charset="0"/>
                <a:cs typeface="+mn-cs"/>
              </a:rPr>
              <a:t>22 – 26 July · Munich, Germany and virtual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B918DAA-45D8-EF4A-B0DE-9DB83618D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441325"/>
            <a:ext cx="8891918" cy="1223964"/>
          </a:xfrm>
          <a:prstGeom prst="rect">
            <a:avLst/>
          </a:prstGeom>
          <a:noFill/>
        </p:spPr>
        <p:txBody>
          <a:bodyPr lIns="0" tIns="0" rIns="0" bIns="0" anchor="t"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9497C5-5C94-8C43-959D-C5FE7F60E92D}"/>
              </a:ext>
            </a:extLst>
          </p:cNvPr>
          <p:cNvSpPr txBox="1"/>
          <p:nvPr userDrawn="1"/>
        </p:nvSpPr>
        <p:spPr>
          <a:xfrm>
            <a:off x="4116389" y="6416675"/>
            <a:ext cx="1763711" cy="2159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GB" sz="1000" b="0" i="0" kern="1200" noProof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AS Ribbon Sans Regular" pitchFamily="2" charset="0"/>
                <a:cs typeface="+mn-cs"/>
              </a:rPr>
              <a:t>aids2024.org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DE0E92-4155-274E-B8D3-6224F5791510}"/>
              </a:ext>
            </a:extLst>
          </p:cNvPr>
          <p:cNvSpPr txBox="1"/>
          <p:nvPr userDrawn="1"/>
        </p:nvSpPr>
        <p:spPr>
          <a:xfrm>
            <a:off x="6312024" y="6416676"/>
            <a:ext cx="1763711" cy="2159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endParaRPr lang="en-GB" sz="1000" b="0" i="0" kern="1200" noProof="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F21790-326B-DB22-0FD0-1775D2C0DA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886641" y="207065"/>
            <a:ext cx="2048330" cy="131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8729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0826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88">
          <p15:clr>
            <a:srgbClr val="FBAE40"/>
          </p15:clr>
        </p15:guide>
        <p15:guide id="2" orient="horz" pos="172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Centered_Asia Region Logo">
    <p:bg>
      <p:bgPr>
        <a:gradFill flip="none" rotWithShape="1">
          <a:gsLst>
            <a:gs pos="0">
              <a:schemeClr val="accent1">
                <a:lumMod val="75000"/>
              </a:schemeClr>
            </a:gs>
            <a:gs pos="97000">
              <a:schemeClr val="tx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F1DF1E8-38B1-3BDE-C014-177C4895BE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4" t="22096" r="21699" b="2809"/>
          <a:stretch/>
        </p:blipFill>
        <p:spPr>
          <a:xfrm>
            <a:off x="-416257" y="-395787"/>
            <a:ext cx="13024513" cy="79157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1A76F4-A349-161D-DF37-F82E57966C1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0084" y="586885"/>
            <a:ext cx="2331832" cy="2331832"/>
          </a:xfrm>
          <a:prstGeom prst="rect">
            <a:avLst/>
          </a:prstGeom>
        </p:spPr>
      </p:pic>
      <p:sp>
        <p:nvSpPr>
          <p:cNvPr id="3" name="Text Placeholder 21">
            <a:extLst>
              <a:ext uri="{FF2B5EF4-FFF2-40B4-BE49-F238E27FC236}">
                <a16:creationId xmlns:a16="http://schemas.microsoft.com/office/drawing/2014/main" id="{ACC39DD6-E5BF-F055-693D-17BFCBE674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4425" y="4211890"/>
            <a:ext cx="11443153" cy="369332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6">
            <a:extLst>
              <a:ext uri="{FF2B5EF4-FFF2-40B4-BE49-F238E27FC236}">
                <a16:creationId xmlns:a16="http://schemas.microsoft.com/office/drawing/2014/main" id="{2CAF4C15-B086-BB57-F255-9D3486AD2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423" y="3078346"/>
            <a:ext cx="11443155" cy="113114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1">
            <a:extLst>
              <a:ext uri="{FF2B5EF4-FFF2-40B4-BE49-F238E27FC236}">
                <a16:creationId xmlns:a16="http://schemas.microsoft.com/office/drawing/2014/main" id="{12C3F249-78FD-8D8D-10EF-F186640235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2683" y="6188399"/>
            <a:ext cx="11266635" cy="313932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6791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88" userDrawn="1">
          <p15:clr>
            <a:srgbClr val="FBAE40"/>
          </p15:clr>
        </p15:guide>
        <p15:guide id="4" pos="192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176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Centered_West Africa Region 1 Logo">
    <p:bg>
      <p:bgPr>
        <a:gradFill flip="none" rotWithShape="1">
          <a:gsLst>
            <a:gs pos="0">
              <a:schemeClr val="accent1">
                <a:lumMod val="75000"/>
              </a:schemeClr>
            </a:gs>
            <a:gs pos="97000">
              <a:schemeClr val="tx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91B04F-30DE-6151-B049-E33F9E5EF7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4" t="22096" r="21699" b="2809"/>
          <a:stretch/>
        </p:blipFill>
        <p:spPr>
          <a:xfrm>
            <a:off x="-416257" y="-395787"/>
            <a:ext cx="13024513" cy="79157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1A76F4-A349-161D-DF37-F82E57966C1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0084" y="586885"/>
            <a:ext cx="2331832" cy="2331832"/>
          </a:xfrm>
          <a:prstGeom prst="rect">
            <a:avLst/>
          </a:prstGeom>
        </p:spPr>
      </p:pic>
      <p:sp>
        <p:nvSpPr>
          <p:cNvPr id="3" name="Text Placeholder 21">
            <a:extLst>
              <a:ext uri="{FF2B5EF4-FFF2-40B4-BE49-F238E27FC236}">
                <a16:creationId xmlns:a16="http://schemas.microsoft.com/office/drawing/2014/main" id="{0BB29BAD-7C6F-66E8-75AD-DA60D715AD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4425" y="4211890"/>
            <a:ext cx="11443153" cy="369332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6">
            <a:extLst>
              <a:ext uri="{FF2B5EF4-FFF2-40B4-BE49-F238E27FC236}">
                <a16:creationId xmlns:a16="http://schemas.microsoft.com/office/drawing/2014/main" id="{11699821-93F9-DDD8-5DD0-AE6EF83CC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423" y="3078346"/>
            <a:ext cx="11443155" cy="113114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1">
            <a:extLst>
              <a:ext uri="{FF2B5EF4-FFF2-40B4-BE49-F238E27FC236}">
                <a16:creationId xmlns:a16="http://schemas.microsoft.com/office/drawing/2014/main" id="{61CC541E-CBAC-8E74-636D-42CED8A7CE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2683" y="6188399"/>
            <a:ext cx="11266635" cy="313932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71390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88" userDrawn="1">
          <p15:clr>
            <a:srgbClr val="FBAE40"/>
          </p15:clr>
        </p15:guide>
        <p15:guide id="4" pos="192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17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Centered_West Africa Region 2 Logo">
    <p:bg>
      <p:bgPr>
        <a:gradFill flip="none" rotWithShape="1">
          <a:gsLst>
            <a:gs pos="0">
              <a:schemeClr val="accent1">
                <a:lumMod val="75000"/>
              </a:schemeClr>
            </a:gs>
            <a:gs pos="97000">
              <a:schemeClr val="tx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91B04F-30DE-6151-B049-E33F9E5EF7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4" t="22096" r="21699" b="2809"/>
          <a:stretch/>
        </p:blipFill>
        <p:spPr>
          <a:xfrm>
            <a:off x="-416257" y="-395787"/>
            <a:ext cx="13024513" cy="79157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1A76F4-A349-161D-DF37-F82E57966C1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0084" y="586885"/>
            <a:ext cx="2331832" cy="2331832"/>
          </a:xfrm>
          <a:prstGeom prst="rect">
            <a:avLst/>
          </a:prstGeom>
        </p:spPr>
      </p:pic>
      <p:sp>
        <p:nvSpPr>
          <p:cNvPr id="3" name="Text Placeholder 21">
            <a:extLst>
              <a:ext uri="{FF2B5EF4-FFF2-40B4-BE49-F238E27FC236}">
                <a16:creationId xmlns:a16="http://schemas.microsoft.com/office/drawing/2014/main" id="{0BB29BAD-7C6F-66E8-75AD-DA60D715AD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4425" y="4211890"/>
            <a:ext cx="11443153" cy="369332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6">
            <a:extLst>
              <a:ext uri="{FF2B5EF4-FFF2-40B4-BE49-F238E27FC236}">
                <a16:creationId xmlns:a16="http://schemas.microsoft.com/office/drawing/2014/main" id="{11699821-93F9-DDD8-5DD0-AE6EF83CC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423" y="3078346"/>
            <a:ext cx="11443155" cy="113114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1">
            <a:extLst>
              <a:ext uri="{FF2B5EF4-FFF2-40B4-BE49-F238E27FC236}">
                <a16:creationId xmlns:a16="http://schemas.microsoft.com/office/drawing/2014/main" id="{61CC541E-CBAC-8E74-636D-42CED8A7CE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2683" y="6188399"/>
            <a:ext cx="11266635" cy="313932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89646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88" userDrawn="1">
          <p15:clr>
            <a:srgbClr val="FBAE40"/>
          </p15:clr>
        </p15:guide>
        <p15:guide id="4" pos="192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176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Centered_Latin America">
    <p:bg>
      <p:bgPr>
        <a:gradFill flip="none" rotWithShape="1">
          <a:gsLst>
            <a:gs pos="0">
              <a:schemeClr val="accent1">
                <a:lumMod val="75000"/>
              </a:schemeClr>
            </a:gs>
            <a:gs pos="97000">
              <a:schemeClr val="tx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916B386-B8C0-DE88-C3AB-46957BB0DB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4" t="22096" r="21699" b="2809"/>
          <a:stretch/>
        </p:blipFill>
        <p:spPr>
          <a:xfrm>
            <a:off x="-416257" y="-395787"/>
            <a:ext cx="13024513" cy="79157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1A76F4-A349-161D-DF37-F82E57966C1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0084" y="586885"/>
            <a:ext cx="2331832" cy="2331832"/>
          </a:xfrm>
          <a:prstGeom prst="rect">
            <a:avLst/>
          </a:prstGeom>
        </p:spPr>
      </p:pic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0D39E5F2-0564-530E-A5C3-51FF7845B5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4425" y="4211890"/>
            <a:ext cx="11443153" cy="369332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16">
            <a:extLst>
              <a:ext uri="{FF2B5EF4-FFF2-40B4-BE49-F238E27FC236}">
                <a16:creationId xmlns:a16="http://schemas.microsoft.com/office/drawing/2014/main" id="{061FD1FB-C5E0-0F43-09F4-3828E0717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423" y="3078346"/>
            <a:ext cx="11443155" cy="113114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9193C90B-0AB7-BECA-56B0-DFF99AEDD5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2683" y="6188399"/>
            <a:ext cx="11266635" cy="313932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47324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88" userDrawn="1">
          <p15:clr>
            <a:srgbClr val="FBAE40"/>
          </p15:clr>
        </p15:guide>
        <p15:guide id="4" pos="192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176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Dark Blu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109728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00908" y="160020"/>
            <a:ext cx="11687961" cy="77724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32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613459" y="6553707"/>
            <a:ext cx="7732820" cy="15490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FontTx/>
              <a:buNone/>
              <a:defRPr sz="800">
                <a:solidFill>
                  <a:srgbClr val="494949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529565" y="6488208"/>
            <a:ext cx="588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23628F-A5FA-4BCB-A370-58EE698AF935}" type="slidenum">
              <a:rPr lang="en-US" sz="900" smtClean="0">
                <a:solidFill>
                  <a:srgbClr val="494949"/>
                </a:solidFill>
              </a:rPr>
              <a:pPr/>
              <a:t>‹#›</a:t>
            </a:fld>
            <a:endParaRPr lang="en-US" sz="900">
              <a:solidFill>
                <a:srgbClr val="494949"/>
              </a:solidFill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DBA7FEE-839D-D75C-58F2-DD90B2D1B8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90"/>
            <a:ext cx="11702071" cy="491003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–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&gt;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Wingdings" panose="05000000000000000000" pitchFamily="2" charset="2"/>
              <a:buChar char="§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494949"/>
              </a:buClr>
              <a:buFont typeface="Arial" panose="020B0604020202020204" pitchFamily="34" charset="0"/>
              <a:buChar char="»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905347-B97F-69E9-38D2-554FFFC8D7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76" y="6311595"/>
            <a:ext cx="1280160" cy="46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8462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pos="7552" userDrawn="1">
          <p15:clr>
            <a:srgbClr val="FBAE40"/>
          </p15:clr>
        </p15:guide>
        <p15:guide id="4" pos="128" userDrawn="1">
          <p15:clr>
            <a:srgbClr val="FBAE40"/>
          </p15:clr>
        </p15:guide>
        <p15:guide id="5" orient="horz" pos="144" userDrawn="1">
          <p15:clr>
            <a:srgbClr val="FBAE40"/>
          </p15:clr>
        </p15:guide>
        <p15:guide id="6" orient="horz" pos="422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73307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fld id="{BF23628F-A5FA-4BCB-A370-58EE698AF93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141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713" r:id="rId2"/>
    <p:sldLayoutId id="2147483727" r:id="rId3"/>
    <p:sldLayoutId id="2147483755" r:id="rId4"/>
    <p:sldLayoutId id="2147483747" r:id="rId5"/>
    <p:sldLayoutId id="2147483748" r:id="rId6"/>
    <p:sldLayoutId id="2147483750" r:id="rId7"/>
    <p:sldLayoutId id="2147483751" r:id="rId8"/>
    <p:sldLayoutId id="2147483711" r:id="rId9"/>
    <p:sldLayoutId id="2147483723" r:id="rId10"/>
    <p:sldLayoutId id="2147483735" r:id="rId11"/>
    <p:sldLayoutId id="2147483738" r:id="rId12"/>
    <p:sldLayoutId id="2147483752" r:id="rId13"/>
    <p:sldLayoutId id="2147483746" r:id="rId14"/>
    <p:sldLayoutId id="2147483726" r:id="rId15"/>
    <p:sldLayoutId id="2147483715" r:id="rId16"/>
    <p:sldLayoutId id="2147483724" r:id="rId17"/>
    <p:sldLayoutId id="2147483737" r:id="rId18"/>
    <p:sldLayoutId id="2147483739" r:id="rId19"/>
    <p:sldLayoutId id="2147483745" r:id="rId20"/>
    <p:sldLayoutId id="2147483732" r:id="rId21"/>
    <p:sldLayoutId id="2147483716" r:id="rId22"/>
    <p:sldLayoutId id="2147483725" r:id="rId23"/>
    <p:sldLayoutId id="2147483717" r:id="rId24"/>
    <p:sldLayoutId id="2147483733" r:id="rId25"/>
    <p:sldLayoutId id="2147483734" r:id="rId26"/>
    <p:sldLayoutId id="2147483741" r:id="rId27"/>
    <p:sldLayoutId id="2147483753" r:id="rId28"/>
    <p:sldLayoutId id="2147483742" r:id="rId29"/>
    <p:sldLayoutId id="2147483754" r:id="rId30"/>
    <p:sldLayoutId id="2147483719" r:id="rId31"/>
    <p:sldLayoutId id="2147483718" r:id="rId32"/>
    <p:sldLayoutId id="2147483721" r:id="rId33"/>
    <p:sldLayoutId id="2147483720" r:id="rId34"/>
    <p:sldLayoutId id="2147483722" r:id="rId35"/>
    <p:sldLayoutId id="2147483728" r:id="rId36"/>
    <p:sldLayoutId id="2147483729" r:id="rId37"/>
    <p:sldLayoutId id="2147483730" r:id="rId38"/>
    <p:sldLayoutId id="2147483759" r:id="rId39"/>
    <p:sldLayoutId id="2147483776" r:id="rId40"/>
    <p:sldLayoutId id="2147483780" r:id="rId41"/>
    <p:sldLayoutId id="2147483782" r:id="rId42"/>
    <p:sldLayoutId id="2147483788" r:id="rId4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hyperlink" Target="https://www.unaids.org/en/resources/documents/2024/global-aids-update-2024" TargetMode="External"/><Relationship Id="rId4" Type="http://schemas.openxmlformats.org/officeDocument/2006/relationships/image" Target="../media/image2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0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hyperlink" Target="https://www.prepwatch.org/resources/product-introduction-country-planning-matrix/" TargetMode="External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29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reliefweb.int/report/world/ensuring-quality-health-care-reducing-hiv-related-stigma-and-discrimination#:~:text=Improving%20health%20care%20quality%20and%20reducing%20stigma%20work,early%20diagnosis%2C%20consistent%20treatment%20and%20improved%20mental%20well-being.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hyperlink" Target="https://www.who.int/publications/i/item/9789240096394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.int/publications/i/item/9789240095137#:~:text=PEP%20is%20most%20effective%20when,28%2Dday%20prescription%20for%20PEP.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hyperlink" Target="https://www.who.int/publications/i/item/9789240097230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epwatch.org/resources/product-introduction-country-planning-matrix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mailto:kju8@cdc.gov" TargetMode="External"/><Relationship Id="rId3" Type="http://schemas.openxmlformats.org/officeDocument/2006/relationships/hyperlink" Target="https://www.cdc.gov/global-hiv-tb/php/our-approach/undetectable-untransmittable.html" TargetMode="External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5.jpeg"/><Relationship Id="rId5" Type="http://schemas.openxmlformats.org/officeDocument/2006/relationships/hyperlink" Target="https://drive.google.com/file/d/1vJlGUJqRtecHAT_Ec1-esCxoKFaB3EW7/view?usp=drive_link" TargetMode="External"/><Relationship Id="rId4" Type="http://schemas.openxmlformats.org/officeDocument/2006/relationships/hyperlink" Target="https://preventionaccess.com/university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epwatch.org/resources/product-introduction-country-planning-matrix/" TargetMode="External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2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4424" y="3886792"/>
            <a:ext cx="11443153" cy="2267287"/>
          </a:xfrm>
        </p:spPr>
        <p:txBody>
          <a:bodyPr wrap="square" lIns="91440" tIns="45720" rIns="91440" bIns="45720" anchor="ctr" anchorCtr="0">
            <a:spAutoFit/>
          </a:bodyPr>
          <a:lstStyle/>
          <a:p>
            <a:endParaRPr lang="en-US" dirty="0"/>
          </a:p>
          <a:p>
            <a:r>
              <a:rPr lang="ru-RU" sz="2000" b="1" dirty="0">
                <a:latin typeface="+mn-lt"/>
                <a:ea typeface="Times New Roman" panose="02020603050405020304" pitchFamily="18" charset="0"/>
              </a:rPr>
              <a:t>М</a:t>
            </a:r>
            <a:r>
              <a:rPr lang="ru-RU" sz="2000" b="1" dirty="0">
                <a:effectLst/>
                <a:latin typeface="+mn-lt"/>
                <a:ea typeface="Times New Roman" panose="02020603050405020304" pitchFamily="18" charset="0"/>
              </a:rPr>
              <a:t>еждународная научно-практическая конференция «ИННОВАЦИОННЫЕ МЕРЫ ПО ПРОФИЛАКТИКЕ И ЛЕЧЕНИЮ ВИЧ: ПОЛИТИКА, ИССЛЕДОВАНИЯ, ПРАКТИКА»</a:t>
            </a:r>
            <a:endParaRPr lang="en-US" sz="2000" b="1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ru-RU" sz="2000" dirty="0">
                <a:effectLst/>
                <a:latin typeface="+mn-lt"/>
                <a:ea typeface="Times New Roman" panose="02020603050405020304" pitchFamily="18" charset="0"/>
              </a:rPr>
              <a:t>Индира </a:t>
            </a:r>
            <a:r>
              <a:rPr lang="ru-RU" sz="2000" dirty="0" err="1">
                <a:effectLst/>
                <a:latin typeface="+mn-lt"/>
                <a:ea typeface="Times New Roman" panose="02020603050405020304" pitchFamily="18" charset="0"/>
              </a:rPr>
              <a:t>Айтмагамбетова</a:t>
            </a:r>
            <a:r>
              <a:rPr lang="ru-RU" sz="2000" dirty="0">
                <a:effectLst/>
                <a:latin typeface="+mn-lt"/>
                <a:ea typeface="Times New Roman" panose="02020603050405020304" pitchFamily="18" charset="0"/>
              </a:rPr>
              <a:t>, к.м.н., </a:t>
            </a:r>
            <a:r>
              <a:rPr lang="en-US" sz="2000" dirty="0">
                <a:effectLst/>
                <a:latin typeface="+mn-lt"/>
                <a:ea typeface="Times New Roman" panose="02020603050405020304" pitchFamily="18" charset="0"/>
              </a:rPr>
              <a:t>CDC/</a:t>
            </a:r>
            <a:r>
              <a:rPr lang="ru-RU" sz="2000">
                <a:effectLst/>
                <a:latin typeface="+mn-lt"/>
                <a:ea typeface="Times New Roman" panose="02020603050405020304" pitchFamily="18" charset="0"/>
              </a:rPr>
              <a:t>Казахстан</a:t>
            </a:r>
            <a:endParaRPr lang="en-US" sz="2000" dirty="0">
              <a:effectLst/>
              <a:latin typeface="+mn-lt"/>
              <a:ea typeface="Times New Roman" panose="02020603050405020304" pitchFamily="18" charset="0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 anchorCtr="0">
            <a:normAutofit/>
          </a:bodyPr>
          <a:lstStyle/>
          <a:p>
            <a:r>
              <a:rPr lang="ru-RU" sz="4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Международный опыт реализации мер по предотвращению ВИЧ-инфекци</a:t>
            </a:r>
            <a:r>
              <a:rPr lang="ru-RU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</a:t>
            </a:r>
            <a:endParaRPr lang="en-US" dirty="0">
              <a:ea typeface="Calibri"/>
              <a:cs typeface="Calibri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18979FE-8B70-3144-1D4C-7F9EE07183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2683" y="5660329"/>
            <a:ext cx="11266635" cy="1124410"/>
          </a:xfrm>
        </p:spPr>
        <p:txBody>
          <a:bodyPr lIns="91440" tIns="45720" rIns="91440" bIns="45720" anchor="ctr" anchorCtr="0">
            <a:spAutoFit/>
          </a:bodyPr>
          <a:lstStyle/>
          <a:p>
            <a:r>
              <a:rPr lang="ru-RU" sz="2000" dirty="0">
                <a:cs typeface="Calibri"/>
              </a:rPr>
              <a:t>Алматы</a:t>
            </a:r>
            <a:endParaRPr lang="en-US" sz="2000" dirty="0">
              <a:cs typeface="Calibri"/>
            </a:endParaRPr>
          </a:p>
          <a:p>
            <a:r>
              <a:rPr lang="en-US" sz="2000" dirty="0">
                <a:cs typeface="Calibri"/>
              </a:rPr>
              <a:t>26</a:t>
            </a:r>
            <a:r>
              <a:rPr lang="ru-RU" sz="2000" dirty="0">
                <a:cs typeface="Calibri"/>
              </a:rPr>
              <a:t> ноября</a:t>
            </a:r>
            <a:r>
              <a:rPr lang="en-US" sz="2000" dirty="0">
                <a:cs typeface="Calibri"/>
              </a:rPr>
              <a:t> 2024</a:t>
            </a:r>
            <a:r>
              <a:rPr lang="ru-RU" sz="2000" dirty="0">
                <a:cs typeface="Calibri"/>
              </a:rPr>
              <a:t> г.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8847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743A718-0F40-6FEE-1EDD-192E0937AB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ru-RU" dirty="0"/>
              <a:t>Глобальное внедрение </a:t>
            </a:r>
            <a:r>
              <a:rPr lang="ru-RU" dirty="0" err="1"/>
              <a:t>доконтактной</a:t>
            </a:r>
            <a:r>
              <a:rPr lang="ru-RU" dirty="0"/>
              <a:t> профилактики за</a:t>
            </a:r>
            <a:r>
              <a:rPr lang="en-US" dirty="0"/>
              <a:t> </a:t>
            </a:r>
            <a:r>
              <a:rPr lang="ru-RU" dirty="0"/>
              <a:t>12+ лет  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22ED3E-395F-6FBC-3D1B-51B79FFCF97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0F9957-893D-DD3F-B561-A8DB5BC960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477416" y="1199422"/>
            <a:ext cx="11702071" cy="33510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sz="9800" b="1" dirty="0">
                <a:solidFill>
                  <a:schemeClr val="accent2"/>
                </a:solidFill>
              </a:rPr>
              <a:t>Начало приема ДКП по странам, август 2024 г. </a:t>
            </a:r>
            <a:endParaRPr lang="en-US" sz="9800" b="1" dirty="0">
              <a:solidFill>
                <a:schemeClr val="accent2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9F298E-845F-87E7-E30A-033D2CDE51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56" y="1683342"/>
            <a:ext cx="8834603" cy="4554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674EE99-747C-F1FF-4E11-74EC652B597F}"/>
              </a:ext>
            </a:extLst>
          </p:cNvPr>
          <p:cNvSpPr txBox="1"/>
          <p:nvPr/>
        </p:nvSpPr>
        <p:spPr>
          <a:xfrm>
            <a:off x="1027689" y="5787089"/>
            <a:ext cx="1432290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>
                <a:cs typeface="Arial" panose="020B0604020202020204" pitchFamily="34" charset="0"/>
              </a:rPr>
              <a:t>ДКП доступен</a:t>
            </a:r>
            <a:endParaRPr lang="en-US" sz="1200" dirty="0">
              <a:cs typeface="Arial" panose="020B0604020202020204" pitchFamily="34" charset="0"/>
            </a:endParaRPr>
          </a:p>
          <a:p>
            <a:r>
              <a:rPr lang="ru-RU" sz="1200" dirty="0">
                <a:cs typeface="Arial" panose="020B0604020202020204" pitchFamily="34" charset="0"/>
              </a:rPr>
              <a:t>Нет данных</a:t>
            </a:r>
            <a:endParaRPr lang="en-US" sz="1200" dirty="0"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DFC0F6-CF65-2FC4-0A46-F367D03FCBA8}"/>
              </a:ext>
            </a:extLst>
          </p:cNvPr>
          <p:cNvSpPr txBox="1"/>
          <p:nvPr/>
        </p:nvSpPr>
        <p:spPr>
          <a:xfrm>
            <a:off x="9791364" y="1872926"/>
            <a:ext cx="18611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Почти 7,5</a:t>
            </a:r>
          </a:p>
          <a:p>
            <a:r>
              <a:rPr lang="ru-RU" sz="2400" dirty="0"/>
              <a:t>миллионов клиентов </a:t>
            </a:r>
          </a:p>
          <a:p>
            <a:r>
              <a:rPr lang="ru-RU" sz="2400" dirty="0"/>
              <a:t>начали ДКП в мире.</a:t>
            </a:r>
          </a:p>
          <a:p>
            <a:r>
              <a:rPr lang="ru-RU" sz="2400" dirty="0"/>
              <a:t>Особенно быстрый </a:t>
            </a:r>
          </a:p>
          <a:p>
            <a:r>
              <a:rPr lang="ru-RU" sz="2400" dirty="0"/>
              <a:t>рост наблюдался  </a:t>
            </a:r>
          </a:p>
          <a:p>
            <a:r>
              <a:rPr lang="ru-RU" sz="2400" dirty="0"/>
              <a:t>с 2020 года</a:t>
            </a:r>
            <a:r>
              <a:rPr lang="ru-RU" dirty="0"/>
              <a:t> 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BA3A876-1B88-73FB-34E1-FC5C0A22B7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5137" y="6017921"/>
            <a:ext cx="2219325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363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A14340-7A8F-1442-8BBE-31E2148653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 algn="ctr"/>
            <a:r>
              <a:rPr lang="ru-RU" dirty="0"/>
              <a:t>В настоящее время количество средств профилактики ВИЧ</a:t>
            </a:r>
          </a:p>
          <a:p>
            <a:pPr algn="ctr"/>
            <a:r>
              <a:rPr lang="ru-RU" dirty="0"/>
              <a:t> возрастает</a:t>
            </a:r>
            <a:r>
              <a:rPr lang="en-US" dirty="0"/>
              <a:t>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DA0305-4911-9364-9A8C-EF453C6DA99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22168" y="6858000"/>
            <a:ext cx="7732820" cy="325760"/>
          </a:xfrm>
        </p:spPr>
        <p:txBody>
          <a:bodyPr>
            <a:noAutofit/>
          </a:bodyPr>
          <a:lstStyle/>
          <a:p>
            <a:r>
              <a:rPr lang="en-US" sz="900" dirty="0"/>
              <a:t>1- </a:t>
            </a:r>
            <a:r>
              <a:rPr lang="ru-RU" sz="900" dirty="0"/>
              <a:t>В октябре 2019 года FDA США одобрило F/TAF для взрослых и подростков, у которых нет риска заражения ВИЧ от рецептивного секса; Все еще в разработке для цисгендерных женщин</a:t>
            </a:r>
            <a:endParaRPr lang="en-US" sz="900" dirty="0"/>
          </a:p>
          <a:p>
            <a:r>
              <a:rPr lang="en-US" sz="900" dirty="0"/>
              <a:t> 2-</a:t>
            </a:r>
            <a:r>
              <a:rPr lang="ru-RU" sz="900" dirty="0"/>
              <a:t>Испытания эффективности не требуются; Биоэквивалентность двух одобренных продуктов при одновременном дозировании может быть все, что требуется </a:t>
            </a:r>
            <a:r>
              <a:rPr lang="en-US" sz="900" dirty="0"/>
              <a:t> </a:t>
            </a:r>
          </a:p>
          <a:p>
            <a:endParaRPr lang="en-US" sz="900" dirty="0"/>
          </a:p>
          <a:p>
            <a:r>
              <a:rPr lang="ru-RU" sz="900" dirty="0"/>
              <a:t> </a:t>
            </a:r>
            <a:endParaRPr lang="en-US" sz="9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E1E66A-A9A7-D2B2-9F0A-BA9E6B663812}"/>
              </a:ext>
            </a:extLst>
          </p:cNvPr>
          <p:cNvSpPr txBox="1"/>
          <p:nvPr/>
        </p:nvSpPr>
        <p:spPr>
          <a:xfrm>
            <a:off x="249845" y="1096789"/>
            <a:ext cx="117900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ighlight>
                  <a:srgbClr val="CCFFFF"/>
                </a:highlight>
              </a:rPr>
              <a:t>… </a:t>
            </a:r>
            <a:r>
              <a:rPr lang="ru-RU" dirty="0">
                <a:highlight>
                  <a:srgbClr val="CCFFFF"/>
                </a:highlight>
              </a:rPr>
              <a:t>но большинство продуктов находятся на ранних стадиях разработки, и несколько новых продуктов появятся на рынке в ближайшее время</a:t>
            </a:r>
            <a:endParaRPr lang="en-US" dirty="0">
              <a:highlight>
                <a:srgbClr val="CCFFFF"/>
              </a:highligh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E8F591-9CE3-84CB-4EDE-F374A2DF2A02}"/>
              </a:ext>
            </a:extLst>
          </p:cNvPr>
          <p:cNvSpPr txBox="1"/>
          <p:nvPr/>
        </p:nvSpPr>
        <p:spPr>
          <a:xfrm>
            <a:off x="874643" y="234563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C61BF5-8B83-C301-5583-AF9F4E0346F4}"/>
              </a:ext>
            </a:extLst>
          </p:cNvPr>
          <p:cNvSpPr txBox="1"/>
          <p:nvPr/>
        </p:nvSpPr>
        <p:spPr>
          <a:xfrm>
            <a:off x="151073" y="1776248"/>
            <a:ext cx="2695494" cy="52322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</a:rPr>
              <a:t>В разработке</a:t>
            </a:r>
            <a:r>
              <a:rPr lang="en-US" sz="1400" b="1" dirty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</a:rPr>
              <a:t>Доклинические и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ru-RU" sz="1400" b="1" dirty="0">
                <a:solidFill>
                  <a:schemeClr val="bg1"/>
                </a:solidFill>
              </a:rPr>
              <a:t>клинические</a:t>
            </a:r>
            <a:endParaRPr lang="en-US" sz="1400" b="1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9578FBB-3517-D052-74D2-6E4E106C2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794" y="2299468"/>
            <a:ext cx="2751707" cy="36055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3214D11-DCB5-A769-F10E-382BF8ADCA43}"/>
              </a:ext>
            </a:extLst>
          </p:cNvPr>
          <p:cNvSpPr txBox="1"/>
          <p:nvPr/>
        </p:nvSpPr>
        <p:spPr>
          <a:xfrm>
            <a:off x="3173854" y="1776248"/>
            <a:ext cx="2514724" cy="584775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 </a:t>
            </a:r>
            <a:r>
              <a:rPr lang="ru-RU" sz="1400" b="1" dirty="0">
                <a:solidFill>
                  <a:schemeClr val="bg1"/>
                </a:solidFill>
              </a:rPr>
              <a:t>В разработке</a:t>
            </a:r>
            <a:r>
              <a:rPr lang="en-US" sz="1400" b="1" dirty="0">
                <a:solidFill>
                  <a:schemeClr val="bg1"/>
                </a:solidFill>
              </a:rPr>
              <a:t>:</a:t>
            </a:r>
            <a:r>
              <a:rPr lang="ru-RU" sz="1400" b="1" dirty="0">
                <a:solidFill>
                  <a:schemeClr val="bg1"/>
                </a:solidFill>
              </a:rPr>
              <a:t> проводятся испытания эффективности</a:t>
            </a:r>
            <a:endParaRPr lang="en-US" sz="1400" b="1" dirty="0">
              <a:solidFill>
                <a:schemeClr val="bg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AA2768C-AFA0-EDC9-484F-B3A3CFD89E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0395" y="2330246"/>
            <a:ext cx="1867594" cy="371274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9C002BA-E6D2-C2C5-540E-AB72B1E66B9D}"/>
              </a:ext>
            </a:extLst>
          </p:cNvPr>
          <p:cNvSpPr txBox="1"/>
          <p:nvPr/>
        </p:nvSpPr>
        <p:spPr>
          <a:xfrm>
            <a:off x="6223822" y="1791637"/>
            <a:ext cx="2514724" cy="52322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</a:rPr>
              <a:t>Недавно одобренные  и рекомендованные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6973AC-B20F-45FF-39C9-068DE9F44164}"/>
              </a:ext>
            </a:extLst>
          </p:cNvPr>
          <p:cNvSpPr txBox="1"/>
          <p:nvPr/>
        </p:nvSpPr>
        <p:spPr>
          <a:xfrm>
            <a:off x="9163609" y="1791637"/>
            <a:ext cx="2770595" cy="492443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</a:rPr>
              <a:t>Доступны в настоящий момент</a:t>
            </a:r>
          </a:p>
          <a:p>
            <a:pPr algn="ctr"/>
            <a:endParaRPr lang="en-US" sz="1200" b="1" dirty="0">
              <a:solidFill>
                <a:schemeClr val="bg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C2335BD-D814-B451-99DC-D2321B0135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3085" y="2314857"/>
            <a:ext cx="2036197" cy="344635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0E73C1E-B8F2-6697-3CAA-7EE05D2E0B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6544" y="2266527"/>
            <a:ext cx="2621771" cy="386329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549A0CD-D3E7-FA3D-878C-4AEFC7FF2E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90469" y="6138882"/>
            <a:ext cx="1952625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4798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669B7F4-5325-5543-CD51-AB48FA235B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endParaRPr lang="ru-RU" dirty="0"/>
          </a:p>
          <a:p>
            <a:pPr algn="ctr"/>
            <a:r>
              <a:rPr lang="ru-RU" sz="3900" dirty="0"/>
              <a:t>Самотестирование на ВИЧ и ДКП</a:t>
            </a:r>
            <a:endParaRPr lang="en-US" sz="3900" dirty="0"/>
          </a:p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3ECF37-12BA-DC39-4923-414621470DE3}"/>
              </a:ext>
            </a:extLst>
          </p:cNvPr>
          <p:cNvSpPr txBox="1"/>
          <p:nvPr/>
        </p:nvSpPr>
        <p:spPr>
          <a:xfrm>
            <a:off x="475864" y="1389168"/>
            <a:ext cx="5186806" cy="923330"/>
          </a:xfrm>
          <a:prstGeom prst="rect">
            <a:avLst/>
          </a:prstGeom>
          <a:solidFill>
            <a:srgbClr val="CCECFF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ВОЗ рекомендует использовать самотестирование на ВИЧ перед началом ДКП, повторным инициировании и продолжением</a:t>
            </a:r>
            <a:endParaRPr lang="en-US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2C279C-2AE5-95D7-077C-7156242E724B}"/>
              </a:ext>
            </a:extLst>
          </p:cNvPr>
          <p:cNvSpPr txBox="1"/>
          <p:nvPr/>
        </p:nvSpPr>
        <p:spPr>
          <a:xfrm>
            <a:off x="5948191" y="1358872"/>
            <a:ext cx="5252872" cy="9233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HIVST: дополнительное тестирование</a:t>
            </a:r>
            <a:r>
              <a:rPr lang="en-US" b="1" dirty="0"/>
              <a:t> </a:t>
            </a:r>
            <a:r>
              <a:rPr lang="ru-RU" b="1" dirty="0"/>
              <a:t>на ВИЧ для перорального приема ДКП и DVR.</a:t>
            </a:r>
          </a:p>
          <a:p>
            <a:r>
              <a:rPr lang="ru-RU" b="1" dirty="0"/>
              <a:t>Роль HIVST в CAB-LA в настоящее время неясна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4D1C28-43A6-5C4E-435B-3119DA25F8A3}"/>
              </a:ext>
            </a:extLst>
          </p:cNvPr>
          <p:cNvSpPr txBox="1"/>
          <p:nvPr/>
        </p:nvSpPr>
        <p:spPr>
          <a:xfrm>
            <a:off x="1243542" y="2688532"/>
            <a:ext cx="3734420" cy="369332"/>
          </a:xfrm>
          <a:prstGeom prst="rect">
            <a:avLst/>
          </a:prstGeom>
          <a:solidFill>
            <a:srgbClr val="99FF66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/>
              <a:t>Самотестирование для начала ДКП</a:t>
            </a:r>
            <a:endParaRPr lang="en-US" b="1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7F7F7F1-235F-EC3E-ACF0-DE0B25B2DDDD}"/>
              </a:ext>
            </a:extLst>
          </p:cNvPr>
          <p:cNvSpPr/>
          <p:nvPr/>
        </p:nvSpPr>
        <p:spPr>
          <a:xfrm>
            <a:off x="1351488" y="3287348"/>
            <a:ext cx="2263582" cy="2730680"/>
          </a:xfrm>
          <a:prstGeom prst="roundRect">
            <a:avLst/>
          </a:prstGeom>
          <a:solidFill>
            <a:schemeClr val="accent6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HIVST для формирования спроса и начала ДКП</a:t>
            </a:r>
          </a:p>
          <a:p>
            <a:pPr algn="ctr"/>
            <a:endParaRPr lang="ru-RU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8635FE1-A168-1A37-4CF6-13898600A2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4271" y="3210213"/>
            <a:ext cx="6523866" cy="31337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7977A96-B30C-BCB8-B25D-5F5B69A46C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1598" y="6019819"/>
            <a:ext cx="1885950" cy="5524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26C8A51-243F-2180-9C7C-2B33EFDC02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525" y="6166939"/>
            <a:ext cx="2114550" cy="6858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3A9889C-1633-03CB-8B31-D507F7149690}"/>
              </a:ext>
            </a:extLst>
          </p:cNvPr>
          <p:cNvSpPr txBox="1"/>
          <p:nvPr/>
        </p:nvSpPr>
        <p:spPr>
          <a:xfrm>
            <a:off x="5135265" y="2688532"/>
            <a:ext cx="5252872" cy="369332"/>
          </a:xfrm>
          <a:prstGeom prst="rect">
            <a:avLst/>
          </a:prstGeom>
          <a:solidFill>
            <a:srgbClr val="99FF66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Самотестирование для продолжение ДКП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42557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A5FA81-B277-5504-752D-A0ACF20A58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endParaRPr lang="ru-RU" sz="4000" b="1" i="0" u="none" strike="noStrike" baseline="0" dirty="0">
              <a:latin typeface="Arial" panose="020B0604020202020204" pitchFamily="34" charset="0"/>
            </a:endParaRPr>
          </a:p>
          <a:p>
            <a:pPr algn="ctr"/>
            <a:r>
              <a:rPr lang="ru-RU" sz="4000" b="1" i="0" u="none" strike="noStrike" baseline="0" dirty="0">
                <a:latin typeface="Arial" panose="020B0604020202020204" pitchFamily="34" charset="0"/>
              </a:rPr>
              <a:t>«Выбор» — ключевое слово для профилактики</a:t>
            </a:r>
          </a:p>
          <a:p>
            <a:pPr algn="ctr"/>
            <a:endParaRPr lang="en-US" sz="40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6FB575-3755-E589-2AC1-E28AFB20AC0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2465" y="1416987"/>
            <a:ext cx="5637048" cy="491003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chemeClr val="accent2"/>
                </a:solidFill>
              </a:rPr>
              <a:t>Исследование КАТАЛИСТ</a:t>
            </a:r>
            <a:endParaRPr lang="en-US" sz="2400" b="1" dirty="0">
              <a:solidFill>
                <a:schemeClr val="accent2"/>
              </a:solidFill>
            </a:endParaRPr>
          </a:p>
          <a:p>
            <a:r>
              <a:rPr lang="ru-RU" sz="2000" dirty="0"/>
              <a:t>Женщины 18+ лет, в том числе беременные и кормящие в Кении, Ле</a:t>
            </a:r>
            <a:r>
              <a:rPr lang="en-US" sz="2000" dirty="0"/>
              <a:t>c</a:t>
            </a:r>
            <a:r>
              <a:rPr lang="ru-RU" sz="2000" dirty="0"/>
              <a:t>ото, ЮАР, Уганде, Зимбабве.</a:t>
            </a:r>
          </a:p>
          <a:p>
            <a:r>
              <a:rPr lang="ru-RU" sz="2000" dirty="0"/>
              <a:t>Из 3967 участников 45%&lt;24 года; 68% наивны в отношении ДКП; 17% пользователей ДКП в настоящее время.</a:t>
            </a:r>
            <a:endParaRPr lang="en-US" sz="2000" dirty="0"/>
          </a:p>
          <a:p>
            <a:r>
              <a:rPr lang="ru-RU" sz="2000" dirty="0"/>
              <a:t>При включении в исследование 66% процентов принимали пероральный ДКП; 30% выбрали </a:t>
            </a:r>
            <a:r>
              <a:rPr lang="ru-RU" sz="2000" dirty="0" err="1"/>
              <a:t>Дапивирин</a:t>
            </a:r>
            <a:r>
              <a:rPr lang="ru-RU" sz="2000" dirty="0"/>
              <a:t> вагинальное кольцо; 4% не ничего не выбрали. </a:t>
            </a:r>
          </a:p>
          <a:p>
            <a:r>
              <a:rPr lang="ru-RU" sz="2000" dirty="0"/>
              <a:t>Текущие пользователи и те, у кого несколько партнеров, с большей вероятностью выберут DVR.</a:t>
            </a:r>
          </a:p>
          <a:p>
            <a:r>
              <a:rPr lang="ru-RU" sz="2000" dirty="0"/>
              <a:t>Молодые женщины и  новички в ДКП реже выбирают </a:t>
            </a:r>
            <a:r>
              <a:rPr lang="en-US" sz="2000" dirty="0"/>
              <a:t>DVR</a:t>
            </a:r>
            <a:r>
              <a:rPr lang="ru-RU" sz="2000" dirty="0"/>
              <a:t>.</a:t>
            </a:r>
          </a:p>
          <a:p>
            <a:endParaRPr lang="ru-RU" dirty="0"/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0D88FA-974A-713B-EC12-CA07CDC1B2E2}"/>
              </a:ext>
            </a:extLst>
          </p:cNvPr>
          <p:cNvSpPr txBox="1"/>
          <p:nvPr/>
        </p:nvSpPr>
        <p:spPr>
          <a:xfrm>
            <a:off x="1606605" y="1350202"/>
            <a:ext cx="310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Выбор тестирования </a:t>
            </a:r>
          </a:p>
          <a:p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4BE6CC-C0B5-EA5A-2778-9950C79C90CF}"/>
              </a:ext>
            </a:extLst>
          </p:cNvPr>
          <p:cNvSpPr txBox="1"/>
          <p:nvPr/>
        </p:nvSpPr>
        <p:spPr>
          <a:xfrm>
            <a:off x="309374" y="1981200"/>
            <a:ext cx="2064732" cy="646331"/>
          </a:xfrm>
          <a:prstGeom prst="rect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Полный алгоритм </a:t>
            </a:r>
          </a:p>
          <a:p>
            <a:r>
              <a:rPr lang="ru-RU" dirty="0"/>
              <a:t>тестирования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779C6B-CEC5-3505-7561-0F6F1252304F}"/>
              </a:ext>
            </a:extLst>
          </p:cNvPr>
          <p:cNvSpPr txBox="1"/>
          <p:nvPr/>
        </p:nvSpPr>
        <p:spPr>
          <a:xfrm>
            <a:off x="2575008" y="1981200"/>
            <a:ext cx="1634935" cy="646331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Экспресс</a:t>
            </a:r>
          </a:p>
          <a:p>
            <a:r>
              <a:rPr lang="ru-RU" dirty="0"/>
              <a:t>тестирование </a:t>
            </a:r>
            <a:r>
              <a:rPr lang="en-US" dirty="0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FF5B82-0B91-FF69-EB62-7FE0E56C24C2}"/>
              </a:ext>
            </a:extLst>
          </p:cNvPr>
          <p:cNvSpPr txBox="1"/>
          <p:nvPr/>
        </p:nvSpPr>
        <p:spPr>
          <a:xfrm>
            <a:off x="4280507" y="1981665"/>
            <a:ext cx="1280607" cy="646331"/>
          </a:xfrm>
          <a:prstGeom prst="rect">
            <a:avLst/>
          </a:prstGeom>
          <a:solidFill>
            <a:srgbClr val="D6EDBD"/>
          </a:solidFill>
          <a:ln w="63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err="1"/>
              <a:t>Самотести</a:t>
            </a:r>
            <a:r>
              <a:rPr lang="ru-RU" dirty="0"/>
              <a:t>-</a:t>
            </a:r>
          </a:p>
          <a:p>
            <a:r>
              <a:rPr lang="ru-RU" dirty="0" err="1"/>
              <a:t>рование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35C4D86-EC30-F1D7-79C9-9A7EF5FD275C}"/>
              </a:ext>
            </a:extLst>
          </p:cNvPr>
          <p:cNvSpPr txBox="1"/>
          <p:nvPr/>
        </p:nvSpPr>
        <p:spPr>
          <a:xfrm>
            <a:off x="2249429" y="2701368"/>
            <a:ext cx="24423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Выбор продукта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8953D7D-42EE-6FBF-BAB8-3D376D43AC7F}"/>
              </a:ext>
            </a:extLst>
          </p:cNvPr>
          <p:cNvSpPr txBox="1"/>
          <p:nvPr/>
        </p:nvSpPr>
        <p:spPr>
          <a:xfrm>
            <a:off x="656972" y="3269275"/>
            <a:ext cx="1290738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ДКП </a:t>
            </a:r>
            <a:r>
              <a:rPr lang="en-US" dirty="0"/>
              <a:t>per </a:t>
            </a:r>
            <a:r>
              <a:rPr lang="en-US" dirty="0" err="1"/>
              <a:t>os</a:t>
            </a:r>
            <a:r>
              <a:rPr lang="en-US" dirty="0"/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1C68752-2F41-0A48-574D-5E4CF8E14072}"/>
              </a:ext>
            </a:extLst>
          </p:cNvPr>
          <p:cNvSpPr txBox="1"/>
          <p:nvPr/>
        </p:nvSpPr>
        <p:spPr>
          <a:xfrm>
            <a:off x="2727498" y="3308613"/>
            <a:ext cx="1444626" cy="3693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CAB </a:t>
            </a:r>
            <a:r>
              <a:rPr lang="ru-RU" dirty="0"/>
              <a:t>для ДКП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49C09F2-D3CD-F99A-0007-C972774048C2}"/>
              </a:ext>
            </a:extLst>
          </p:cNvPr>
          <p:cNvSpPr txBox="1"/>
          <p:nvPr/>
        </p:nvSpPr>
        <p:spPr>
          <a:xfrm>
            <a:off x="785220" y="3799205"/>
            <a:ext cx="694446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ПКП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2D6E4E-22E3-FFB3-393D-C0A829B53874}"/>
              </a:ext>
            </a:extLst>
          </p:cNvPr>
          <p:cNvSpPr txBox="1"/>
          <p:nvPr/>
        </p:nvSpPr>
        <p:spPr>
          <a:xfrm>
            <a:off x="1789338" y="4289740"/>
            <a:ext cx="3064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Выбор локации ДКП 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31B6437-79C4-00C3-5EDC-B701E0A910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25" y="4707771"/>
            <a:ext cx="914400" cy="89535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5AE2E72-0C9C-F2C0-47BB-F263D02045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950" y="5603121"/>
            <a:ext cx="866775" cy="7239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B58E46C-86DA-8111-FBB1-D0C5B6A63C47}"/>
              </a:ext>
            </a:extLst>
          </p:cNvPr>
          <p:cNvSpPr txBox="1"/>
          <p:nvPr/>
        </p:nvSpPr>
        <p:spPr>
          <a:xfrm>
            <a:off x="1643432" y="4970780"/>
            <a:ext cx="2824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dirty="0" err="1"/>
              <a:t>Медицинское</a:t>
            </a:r>
            <a:r>
              <a:rPr lang="kk-KZ" dirty="0"/>
              <a:t> </a:t>
            </a:r>
            <a:r>
              <a:rPr lang="kk-KZ" dirty="0" err="1"/>
              <a:t>учреждение</a:t>
            </a:r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5EC3F5F-9626-2ABE-F152-A6E775BFF94C}"/>
              </a:ext>
            </a:extLst>
          </p:cNvPr>
          <p:cNvSpPr txBox="1"/>
          <p:nvPr/>
        </p:nvSpPr>
        <p:spPr>
          <a:xfrm>
            <a:off x="1643432" y="5680690"/>
            <a:ext cx="342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dirty="0"/>
              <a:t>НПО </a:t>
            </a:r>
            <a:r>
              <a:rPr lang="kk-KZ" dirty="0" err="1"/>
              <a:t>через</a:t>
            </a:r>
            <a:r>
              <a:rPr lang="kk-KZ" dirty="0"/>
              <a:t> мед </a:t>
            </a:r>
            <a:r>
              <a:rPr lang="kk-KZ" dirty="0" err="1"/>
              <a:t>сотрудника</a:t>
            </a:r>
            <a:r>
              <a:rPr lang="kk-KZ" dirty="0"/>
              <a:t> НПО</a:t>
            </a:r>
            <a:endParaRPr lang="en-US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3CAE0F2-6534-66CE-9309-7F7B715786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6747" y="3163033"/>
            <a:ext cx="548436" cy="60407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45AC53C-703C-D219-DCBF-5025EFC641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356" y="3754923"/>
            <a:ext cx="790575" cy="7239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BC3C857-19FC-9A13-F877-CA233C2CE6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1066" y="3057746"/>
            <a:ext cx="790575" cy="7239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1F554049-4E10-97A7-C5F2-88DB59D8F2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7619" y="6409693"/>
            <a:ext cx="6191250" cy="39052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DE00EEEC-C78E-4E87-15C2-BF90B43C7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91895" y="3143471"/>
            <a:ext cx="1524000" cy="127635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78E7820-9607-996A-912D-CB9CEE3BF5F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41945" y="1142135"/>
            <a:ext cx="821267" cy="68781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50662947-0CC6-1F67-1CDE-C9B1F28B6E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00100" y="1231638"/>
            <a:ext cx="606125" cy="55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59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1F76211-95AD-054A-67FF-099E06B6E3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 ДКП</a:t>
            </a:r>
            <a:r>
              <a:rPr lang="en-US" dirty="0"/>
              <a:t>: </a:t>
            </a:r>
            <a:r>
              <a:rPr lang="ru-RU" dirty="0" err="1"/>
              <a:t>К</a:t>
            </a:r>
            <a:r>
              <a:rPr lang="ru-RU" sz="3200" dirty="0" err="1"/>
              <a:t>аботегравир</a:t>
            </a:r>
            <a:r>
              <a:rPr lang="ru-RU" sz="3200" dirty="0"/>
              <a:t> пролонгированного действия 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29B068-E83B-A8EE-5F91-8000BFCED31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E825E0-9FD7-D279-8BDD-5D9286F01EC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3200" b="1" dirty="0"/>
              <a:t>CAB-LA</a:t>
            </a:r>
            <a:r>
              <a:rPr lang="ru-RU" sz="3200" dirty="0"/>
              <a:t> представляет собой инъекционную суспензию </a:t>
            </a:r>
            <a:r>
              <a:rPr lang="ru-RU" sz="3200" dirty="0" err="1"/>
              <a:t>каботегравира</a:t>
            </a:r>
            <a:r>
              <a:rPr lang="en-US" sz="3200" dirty="0"/>
              <a:t> (</a:t>
            </a:r>
            <a:r>
              <a:rPr lang="ru-RU" sz="3200" dirty="0"/>
              <a:t>ингибитор </a:t>
            </a:r>
            <a:r>
              <a:rPr lang="ru-RU" sz="3200" dirty="0" err="1"/>
              <a:t>интегразы</a:t>
            </a:r>
            <a:r>
              <a:rPr lang="ru-RU" sz="3200" dirty="0"/>
              <a:t>) пролонгированного действия (3 мл) в дозе 600 </a:t>
            </a:r>
            <a:r>
              <a:rPr lang="ru-RU" sz="3200" dirty="0" err="1"/>
              <a:t>mg</a:t>
            </a:r>
            <a:r>
              <a:rPr lang="ru-RU" sz="3200" dirty="0"/>
              <a:t>. CAB-LA вводят в виде внутримышечной инъекции</a:t>
            </a:r>
            <a:r>
              <a:rPr lang="en-US" sz="3200" dirty="0"/>
              <a:t> </a:t>
            </a:r>
            <a:r>
              <a:rPr lang="ru-RU" sz="3200" dirty="0"/>
              <a:t>в ягодицу. </a:t>
            </a:r>
          </a:p>
          <a:p>
            <a:endParaRPr lang="ru-RU" sz="3200" dirty="0"/>
          </a:p>
          <a:p>
            <a:r>
              <a:rPr lang="ru-RU" sz="3200" dirty="0"/>
              <a:t>График введения: </a:t>
            </a:r>
          </a:p>
          <a:p>
            <a:pPr lvl="1"/>
            <a:r>
              <a:rPr lang="ru-RU" sz="3200" dirty="0"/>
              <a:t>Первая инъекция: месяц 0. </a:t>
            </a:r>
          </a:p>
          <a:p>
            <a:pPr lvl="1"/>
            <a:r>
              <a:rPr lang="ru-RU" sz="3200" dirty="0"/>
              <a:t>Вторая инъекция: через один месяц (+/– 7 дней) после первой инъекции.</a:t>
            </a:r>
          </a:p>
          <a:p>
            <a:pPr lvl="1"/>
            <a:r>
              <a:rPr lang="ru-RU" sz="3200" dirty="0"/>
              <a:t>Третья и последующие инъекции: через два месяца (+/- 7 дней) после предыдущей инъекции. </a:t>
            </a:r>
          </a:p>
          <a:p>
            <a:endParaRPr lang="ru-RU" sz="3200" dirty="0"/>
          </a:p>
          <a:p>
            <a:r>
              <a:rPr lang="ru-RU" sz="3200" dirty="0"/>
              <a:t>Как пероральная ДКП, так и CAB-LA очень эффективны в профилактике заражения ВИЧ.</a:t>
            </a:r>
          </a:p>
          <a:p>
            <a:endParaRPr lang="ru-RU" sz="3200" dirty="0"/>
          </a:p>
          <a:p>
            <a:r>
              <a:rPr lang="ru-RU" sz="3200" dirty="0"/>
              <a:t>Более высокая эффективность CAB-LA в рандомизированных контрольных исследованиях (РКИ), вероятно, в значительной степени обусловлена лучшей приверженностью к инъекционному CAB-LA, чем к пероральному TDF/FTC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208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4497B60-25AE-6AE1-01DB-36B9B45C51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  <a:p>
            <a:r>
              <a:rPr lang="ru-RU" dirty="0"/>
              <a:t>Применение </a:t>
            </a:r>
            <a:r>
              <a:rPr lang="en-US" dirty="0"/>
              <a:t> </a:t>
            </a:r>
            <a:r>
              <a:rPr lang="ru-RU" dirty="0"/>
              <a:t>ЛЕНАКАПАВИР</a:t>
            </a:r>
            <a:r>
              <a:rPr lang="kk-KZ" dirty="0"/>
              <a:t>А </a:t>
            </a:r>
            <a:r>
              <a:rPr lang="en-US" dirty="0"/>
              <a:t>-</a:t>
            </a:r>
            <a:r>
              <a:rPr lang="ru-RU" dirty="0"/>
              <a:t> </a:t>
            </a:r>
            <a:r>
              <a:rPr lang="ru-RU" dirty="0">
                <a:solidFill>
                  <a:srgbClr val="FFFF00"/>
                </a:solidFill>
              </a:rPr>
              <a:t>НОЛЬ</a:t>
            </a:r>
            <a:r>
              <a:rPr lang="ru-RU" dirty="0"/>
              <a:t> новых случаев заражения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4372E2-63B1-0C05-43E0-5A0E1AC4603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625922-6BD3-06B7-0B8F-9FE802893E0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97033" y="1183590"/>
            <a:ext cx="6491768" cy="4910034"/>
          </a:xfrm>
        </p:spPr>
        <p:txBody>
          <a:bodyPr>
            <a:normAutofit fontScale="92500" lnSpcReduction="20000"/>
          </a:bodyPr>
          <a:lstStyle/>
          <a:p>
            <a:r>
              <a:rPr lang="ru-RU" sz="1700" b="1" dirty="0"/>
              <a:t>Исследование в  III фазе </a:t>
            </a:r>
            <a:r>
              <a:rPr lang="ru-RU" sz="1700" dirty="0"/>
              <a:t>– в случае одобрения будет доступна вторая инъекционная ДКП после CAB</a:t>
            </a:r>
          </a:p>
          <a:p>
            <a:r>
              <a:rPr lang="en-US" sz="1700" b="1" dirty="0"/>
              <a:t>PURPOSE - </a:t>
            </a:r>
            <a:r>
              <a:rPr lang="ru-RU" sz="1700" b="1" dirty="0"/>
              <a:t>ЦЕЛЬ 1</a:t>
            </a:r>
            <a:r>
              <a:rPr lang="ru-RU" sz="1700" dirty="0"/>
              <a:t>: 5 338 женщин из Южной Африки и Уганды; LEN продемонстрировал превосходные результаты по сравнению с ежедневной пероральной ДКП </a:t>
            </a:r>
            <a:endParaRPr lang="en-US" sz="1700" dirty="0"/>
          </a:p>
          <a:p>
            <a:pPr lvl="1"/>
            <a:r>
              <a:rPr lang="ru-RU" sz="1700" dirty="0"/>
              <a:t>55 случаев заражения: 38 в F/TAF, 16 в F/TDF, </a:t>
            </a:r>
            <a:r>
              <a:rPr lang="ru-RU" sz="1700" b="1" dirty="0">
                <a:solidFill>
                  <a:srgbClr val="FF0000"/>
                </a:solidFill>
              </a:rPr>
              <a:t>0 в LEN</a:t>
            </a:r>
          </a:p>
          <a:p>
            <a:pPr lvl="1"/>
            <a:r>
              <a:rPr lang="ru-RU" sz="1700" dirty="0"/>
              <a:t>Участники группы для инъекций LEN реже испытывали тошноту, рвоту, чем в группе с двумя таблетками; реакции в месте инъекции: наиболее частое побочное явление при применении </a:t>
            </a:r>
            <a:r>
              <a:rPr lang="en-US" sz="1700" dirty="0"/>
              <a:t>LEN</a:t>
            </a:r>
            <a:endParaRPr lang="ru-RU" sz="1700" dirty="0"/>
          </a:p>
          <a:p>
            <a:r>
              <a:rPr lang="en-US" sz="1700" b="1" dirty="0"/>
              <a:t>PURPOSE - </a:t>
            </a:r>
            <a:r>
              <a:rPr lang="ru-RU" sz="1700" b="1" dirty="0"/>
              <a:t>ЦЕЛЬ 2: </a:t>
            </a:r>
            <a:r>
              <a:rPr lang="ru-RU" sz="1700" dirty="0"/>
              <a:t>3 000 цисгендерных мужчин, трансгендерных и небинарных людей в США, Латинской Америке, Таиланде. Доказано, что LEN снижает риск заражения ВИЧ на 96%</a:t>
            </a:r>
          </a:p>
          <a:p>
            <a:endParaRPr lang="en-US" sz="1700" dirty="0"/>
          </a:p>
          <a:p>
            <a:r>
              <a:rPr lang="ru-RU" sz="1700" b="1" dirty="0"/>
              <a:t>Инструкция по применению: </a:t>
            </a:r>
          </a:p>
          <a:p>
            <a:pPr lvl="1"/>
            <a:r>
              <a:rPr lang="ru-RU" sz="1700" dirty="0"/>
              <a:t>Инъекции делают раз в 6 месяцев </a:t>
            </a:r>
          </a:p>
          <a:p>
            <a:pPr lvl="1"/>
            <a:r>
              <a:rPr lang="ru-RU" sz="1700" dirty="0"/>
              <a:t>Подкожное введение  </a:t>
            </a:r>
          </a:p>
          <a:p>
            <a:endParaRPr lang="ru-RU" dirty="0"/>
          </a:p>
          <a:p>
            <a:endParaRPr lang="ru-RU" dirty="0"/>
          </a:p>
          <a:p>
            <a:endParaRPr lang="en-US" dirty="0"/>
          </a:p>
        </p:txBody>
      </p:sp>
      <p:pic>
        <p:nvPicPr>
          <p:cNvPr id="7" name="Picture 6" descr="A screenshot of a graph&#10;&#10;Description automatically generated">
            <a:extLst>
              <a:ext uri="{FF2B5EF4-FFF2-40B4-BE49-F238E27FC236}">
                <a16:creationId xmlns:a16="http://schemas.microsoft.com/office/drawing/2014/main" id="{26F6A2FC-52AC-45AD-89FF-6DE7E7026C6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592" t="19923" r="39807" b="-383"/>
          <a:stretch/>
        </p:blipFill>
        <p:spPr>
          <a:xfrm>
            <a:off x="300908" y="1183590"/>
            <a:ext cx="5068186" cy="491003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259169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8491B8-EECA-E629-6C39-D495444EB6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endParaRPr lang="ru-RU" sz="3600" dirty="0"/>
          </a:p>
          <a:p>
            <a:pPr algn="ctr"/>
            <a:r>
              <a:rPr lang="ru-RU" sz="4600" dirty="0"/>
              <a:t>Дифференцированное предоставление услуг </a:t>
            </a:r>
          </a:p>
          <a:p>
            <a:pPr algn="ctr"/>
            <a:endParaRPr lang="en-US" sz="3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B519F2-FFEB-10DD-74EA-19803205B663}"/>
              </a:ext>
            </a:extLst>
          </p:cNvPr>
          <p:cNvSpPr txBox="1"/>
          <p:nvPr/>
        </p:nvSpPr>
        <p:spPr>
          <a:xfrm>
            <a:off x="3048000" y="3244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dirty="0">
                <a:effectLst/>
              </a:rPr>
              <a:t> 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6AA841-F5FB-E953-64DC-0626E51D1FE5}"/>
              </a:ext>
            </a:extLst>
          </p:cNvPr>
          <p:cNvSpPr txBox="1"/>
          <p:nvPr/>
        </p:nvSpPr>
        <p:spPr>
          <a:xfrm>
            <a:off x="3048000" y="3244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dirty="0">
                <a:effectLst/>
              </a:rPr>
              <a:t> </a:t>
            </a:r>
            <a:endParaRPr lang="en-US" dirty="0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D56AAE22-2B78-461E-4ECF-401A331F4A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1595368"/>
              </p:ext>
            </p:extLst>
          </p:nvPr>
        </p:nvGraphicFramePr>
        <p:xfrm>
          <a:off x="5437600" y="1446501"/>
          <a:ext cx="6754400" cy="3954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57236221-FE06-CDA0-C1E2-16F9D7D5E7F1}"/>
              </a:ext>
            </a:extLst>
          </p:cNvPr>
          <p:cNvSpPr txBox="1"/>
          <p:nvPr/>
        </p:nvSpPr>
        <p:spPr>
          <a:xfrm>
            <a:off x="2011680" y="5944992"/>
            <a:ext cx="101803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Web Pro"/>
                <a:ea typeface="+mn-ea"/>
                <a:cs typeface="+mn-cs"/>
              </a:rPr>
              <a:t>Differentiated and simplified pre-exposure prophylaxis for HIV prevention: update to WHO implementation guidance. Technical Brief. Geneva: World Health Organization; 2022. License: CC BY-NC-SA 3.0 IGO.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E719D1-0216-2F9D-FE64-3C8FA59A288C}"/>
              </a:ext>
            </a:extLst>
          </p:cNvPr>
          <p:cNvSpPr txBox="1"/>
          <p:nvPr/>
        </p:nvSpPr>
        <p:spPr>
          <a:xfrm>
            <a:off x="404038" y="1456961"/>
            <a:ext cx="5033562" cy="4339650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Основные моменты</a:t>
            </a:r>
            <a:endParaRPr lang="en-US" sz="2400" b="1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Дифференцированный подход к предоставлению услуг ДКП ориентирован на человека и сообщество и адаптирует услуги к потребностям и предпочтениям людей, которые заинтересованы в ДКП и могут извлечь из нее пользу</a:t>
            </a:r>
            <a:r>
              <a:rPr lang="en-US" dirty="0"/>
              <a:t>.</a:t>
            </a: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Дифференцированные услуги ДКП могут сделать услуги ДКП более приемлемыми и доступными, а также способствовать приему ДКП, приверженности и эффективному использованию ДКП.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4385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FF082CB1-7B34-2A74-BC68-06136EFA3A10}"/>
              </a:ext>
            </a:extLst>
          </p:cNvPr>
          <p:cNvSpPr txBox="1">
            <a:spLocks/>
          </p:cNvSpPr>
          <p:nvPr/>
        </p:nvSpPr>
        <p:spPr>
          <a:xfrm>
            <a:off x="2189856" y="220667"/>
            <a:ext cx="9665035" cy="1223964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ea typeface="Calibri"/>
                <a:cs typeface="Calibri"/>
              </a:rPr>
              <a:t>  </a:t>
            </a:r>
            <a:r>
              <a:rPr lang="ru-RU" sz="3600" dirty="0">
                <a:solidFill>
                  <a:srgbClr val="C00000"/>
                </a:solidFill>
                <a:cs typeface="Arial"/>
              </a:rPr>
              <a:t>Казахстанская модель охвата ДКП на уровне сообществ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CC1834E-4703-277F-2DB8-02C56E56764E}"/>
              </a:ext>
            </a:extLst>
          </p:cNvPr>
          <p:cNvSpPr/>
          <p:nvPr/>
        </p:nvSpPr>
        <p:spPr>
          <a:xfrm>
            <a:off x="252158" y="1962200"/>
            <a:ext cx="1207852" cy="1124712"/>
          </a:xfrm>
          <a:prstGeom prst="ellipse">
            <a:avLst/>
          </a:prstGeom>
          <a:solidFill>
            <a:srgbClr val="D6EDB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AFA7BE6-DB2D-36BC-1678-28EC8333E1CE}"/>
              </a:ext>
            </a:extLst>
          </p:cNvPr>
          <p:cNvSpPr/>
          <p:nvPr/>
        </p:nvSpPr>
        <p:spPr>
          <a:xfrm>
            <a:off x="208975" y="4281358"/>
            <a:ext cx="1725835" cy="2029083"/>
          </a:xfrm>
          <a:prstGeom prst="roundRect">
            <a:avLst/>
          </a:prstGeom>
          <a:solidFill>
            <a:schemeClr val="bg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00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90CC0D2-5259-2CC7-368A-D9835C5E3B42}"/>
              </a:ext>
            </a:extLst>
          </p:cNvPr>
          <p:cNvSpPr/>
          <p:nvPr/>
        </p:nvSpPr>
        <p:spPr>
          <a:xfrm>
            <a:off x="1071892" y="4838700"/>
            <a:ext cx="914400" cy="914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288000" rIns="288000" bIns="288000" rtlCol="0" anchor="t"/>
          <a:lstStyle/>
          <a:p>
            <a:pPr algn="l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11131AE-CB59-E80C-3919-60B45BB3F885}"/>
              </a:ext>
            </a:extLst>
          </p:cNvPr>
          <p:cNvSpPr/>
          <p:nvPr/>
        </p:nvSpPr>
        <p:spPr>
          <a:xfrm>
            <a:off x="1241984" y="4838700"/>
            <a:ext cx="914400" cy="914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288000" rIns="288000" bIns="288000" rtlCol="0" anchor="t"/>
          <a:lstStyle/>
          <a:p>
            <a:pPr algn="l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F576E65-CC48-C28F-5726-161C7E103620}"/>
              </a:ext>
            </a:extLst>
          </p:cNvPr>
          <p:cNvSpPr/>
          <p:nvPr/>
        </p:nvSpPr>
        <p:spPr>
          <a:xfrm>
            <a:off x="92111" y="3455534"/>
            <a:ext cx="1757736" cy="3223529"/>
          </a:xfrm>
          <a:prstGeom prst="roundRect">
            <a:avLst/>
          </a:prstGeom>
          <a:solidFill>
            <a:srgbClr val="C5F4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ru-RU" sz="2000" dirty="0">
                <a:solidFill>
                  <a:schemeClr val="tx1"/>
                </a:solidFill>
                <a:cs typeface="Calibri"/>
              </a:rPr>
              <a:t>Онлайн и офлайн аутрич (ВИЧ самотестирование</a:t>
            </a:r>
            <a:r>
              <a:rPr lang="en-US" sz="2000" dirty="0">
                <a:solidFill>
                  <a:schemeClr val="tx1"/>
                </a:solidFill>
                <a:cs typeface="Calibri"/>
              </a:rPr>
              <a:t>, </a:t>
            </a:r>
            <a:r>
              <a:rPr lang="ru-RU" sz="2000" dirty="0">
                <a:solidFill>
                  <a:schemeClr val="tx1"/>
                </a:solidFill>
                <a:cs typeface="Calibri"/>
              </a:rPr>
              <a:t>тестирование и т.д.) 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2DA9FF5-3357-AB2B-43EB-311EAB045688}"/>
              </a:ext>
            </a:extLst>
          </p:cNvPr>
          <p:cNvSpPr/>
          <p:nvPr/>
        </p:nvSpPr>
        <p:spPr>
          <a:xfrm>
            <a:off x="6162721" y="1861541"/>
            <a:ext cx="1207852" cy="1124712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6B2CC27-B685-1373-9764-379F5684D18B}"/>
              </a:ext>
            </a:extLst>
          </p:cNvPr>
          <p:cNvSpPr/>
          <p:nvPr/>
        </p:nvSpPr>
        <p:spPr>
          <a:xfrm>
            <a:off x="4054533" y="1294713"/>
            <a:ext cx="1207852" cy="1124712"/>
          </a:xfrm>
          <a:prstGeom prst="ellipse">
            <a:avLst/>
          </a:prstGeom>
          <a:solidFill>
            <a:srgbClr val="D6EDB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A07CBF3-8D9B-8477-6052-DEF5FF8B8078}"/>
              </a:ext>
            </a:extLst>
          </p:cNvPr>
          <p:cNvSpPr/>
          <p:nvPr/>
        </p:nvSpPr>
        <p:spPr>
          <a:xfrm>
            <a:off x="2189856" y="1257857"/>
            <a:ext cx="1207852" cy="1124712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246910F-B401-F9DB-A309-E02863AEBA88}"/>
              </a:ext>
            </a:extLst>
          </p:cNvPr>
          <p:cNvSpPr/>
          <p:nvPr/>
        </p:nvSpPr>
        <p:spPr>
          <a:xfrm>
            <a:off x="1910178" y="2616928"/>
            <a:ext cx="1796332" cy="2767142"/>
          </a:xfrm>
          <a:prstGeom prst="roundRect">
            <a:avLst/>
          </a:prstGeom>
          <a:solidFill>
            <a:srgbClr val="D6EDBD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ru-RU" sz="2000" dirty="0">
                <a:solidFill>
                  <a:schemeClr val="tx1"/>
                </a:solidFill>
                <a:cs typeface="Calibri"/>
              </a:rPr>
              <a:t>Равный навигатор назначает встречу в НПО в удобное для клиента время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771CF6F-C7E1-DC05-6AEA-3B8EAC909356}"/>
              </a:ext>
            </a:extLst>
          </p:cNvPr>
          <p:cNvSpPr/>
          <p:nvPr/>
        </p:nvSpPr>
        <p:spPr>
          <a:xfrm>
            <a:off x="3756084" y="2563472"/>
            <a:ext cx="2014789" cy="4166937"/>
          </a:xfrm>
          <a:prstGeom prst="roundRect">
            <a:avLst/>
          </a:prstGeom>
          <a:solidFill>
            <a:srgbClr val="C5F4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cs typeface="Calibri"/>
              </a:rPr>
              <a:t>Мед. персонал выезжает в НПО, проводит оценку и экспресс-тест на ВИЧ, а также предоставляет ДКП. Равные навигаторы консультируют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3CAD3D2-4F47-8BEB-CE60-83D91E6C0570}"/>
              </a:ext>
            </a:extLst>
          </p:cNvPr>
          <p:cNvSpPr/>
          <p:nvPr/>
        </p:nvSpPr>
        <p:spPr>
          <a:xfrm>
            <a:off x="5820448" y="3215685"/>
            <a:ext cx="2107400" cy="3514724"/>
          </a:xfrm>
          <a:prstGeom prst="roundRect">
            <a:avLst/>
          </a:prstGeom>
          <a:solidFill>
            <a:srgbClr val="D6EDB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cs typeface="Calibri"/>
              </a:rPr>
              <a:t>Клиент взаимодействует в НПО с медицинским персоналом с помощью телемедицины, предоставляет результаты </a:t>
            </a:r>
            <a:r>
              <a:rPr lang="ru-RU" dirty="0" err="1">
                <a:solidFill>
                  <a:schemeClr val="tx1"/>
                </a:solidFill>
                <a:cs typeface="Calibri"/>
              </a:rPr>
              <a:t>самотестов</a:t>
            </a:r>
            <a:r>
              <a:rPr lang="ru-RU" dirty="0">
                <a:solidFill>
                  <a:schemeClr val="tx1"/>
                </a:solidFill>
                <a:cs typeface="Calibri"/>
              </a:rPr>
              <a:t> и получает ДКП децентрализовано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1BA5A6F-C771-BC47-B730-1FE1C73FCF3B}"/>
              </a:ext>
            </a:extLst>
          </p:cNvPr>
          <p:cNvSpPr txBox="1"/>
          <p:nvPr/>
        </p:nvSpPr>
        <p:spPr>
          <a:xfrm>
            <a:off x="7810648" y="996022"/>
            <a:ext cx="4381352" cy="600895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89285"/>
              </a:lnSpc>
            </a:pPr>
            <a:r>
              <a:rPr lang="ru-RU" sz="2400" b="1" dirty="0">
                <a:cs typeface="Calibri"/>
              </a:rPr>
              <a:t>Ключи к успеху</a:t>
            </a:r>
          </a:p>
          <a:p>
            <a:pPr algn="ctr">
              <a:lnSpc>
                <a:spcPct val="89285"/>
              </a:lnSpc>
            </a:pPr>
            <a:endParaRPr lang="ru-RU" sz="2400" b="1" dirty="0">
              <a:cs typeface="Calibri"/>
            </a:endParaRPr>
          </a:p>
          <a:p>
            <a:pPr marL="285750" indent="-285750">
              <a:lnSpc>
                <a:spcPct val="89285"/>
              </a:lnSpc>
              <a:buFont typeface="Wingdings,Sans-Serif"/>
              <a:buChar char="ü"/>
            </a:pPr>
            <a:r>
              <a:rPr lang="en-US" sz="2200" dirty="0">
                <a:cs typeface="Arial"/>
              </a:rPr>
              <a:t>​</a:t>
            </a:r>
            <a:r>
              <a:rPr lang="ru-RU" sz="2000" dirty="0">
                <a:cs typeface="Calibri"/>
              </a:rPr>
              <a:t>Партнерство между Центрами СПИД и сообществом</a:t>
            </a:r>
          </a:p>
          <a:p>
            <a:pPr marL="285750" indent="-285750">
              <a:lnSpc>
                <a:spcPct val="89285"/>
              </a:lnSpc>
              <a:buFont typeface="Wingdings,Sans-Serif"/>
              <a:buChar char="ü"/>
            </a:pPr>
            <a:r>
              <a:rPr lang="ru-RU" sz="2000" dirty="0">
                <a:cs typeface="Calibri"/>
              </a:rPr>
              <a:t>Перераспределение задач между медицинским персоналом и равным навигатором</a:t>
            </a:r>
          </a:p>
          <a:p>
            <a:pPr marL="285750" indent="-285750">
              <a:lnSpc>
                <a:spcPct val="89285"/>
              </a:lnSpc>
              <a:buFont typeface="Wingdings,Sans-Serif"/>
              <a:buChar char="ü"/>
            </a:pPr>
            <a:r>
              <a:rPr lang="ru-RU" sz="2000" dirty="0">
                <a:cs typeface="Calibri"/>
              </a:rPr>
              <a:t>Поставщики услуг проходят обучение, дружественное к КГН</a:t>
            </a:r>
            <a:endParaRPr lang="en-US" sz="2000" dirty="0">
              <a:cs typeface="Calibri"/>
            </a:endParaRPr>
          </a:p>
          <a:p>
            <a:pPr marL="285750" indent="-285750">
              <a:lnSpc>
                <a:spcPct val="89285"/>
              </a:lnSpc>
              <a:buFont typeface="Wingdings,Sans-Serif"/>
              <a:buChar char="ü"/>
            </a:pPr>
            <a:r>
              <a:rPr lang="en-US" sz="2000" dirty="0">
                <a:cs typeface="Arial"/>
              </a:rPr>
              <a:t>​</a:t>
            </a:r>
            <a:r>
              <a:rPr lang="ru-RU" sz="2000" dirty="0">
                <a:cs typeface="Arial"/>
              </a:rPr>
              <a:t>Запись на прием в нерабочее время в CBO </a:t>
            </a:r>
          </a:p>
          <a:p>
            <a:pPr marL="285750" indent="-285750">
              <a:lnSpc>
                <a:spcPct val="89285"/>
              </a:lnSpc>
              <a:buFont typeface="Wingdings,Sans-Serif"/>
              <a:buChar char="ü"/>
            </a:pPr>
            <a:r>
              <a:rPr lang="ru-RU" sz="2000" dirty="0">
                <a:cs typeface="Arial"/>
              </a:rPr>
              <a:t>Лекарства можно получить в государственных центрах СПИД в нерабочее время</a:t>
            </a:r>
          </a:p>
          <a:p>
            <a:pPr marL="285750" indent="-285750">
              <a:lnSpc>
                <a:spcPct val="89285"/>
              </a:lnSpc>
              <a:buFont typeface="Wingdings,Sans-Serif"/>
              <a:buChar char="ü"/>
            </a:pPr>
            <a:r>
              <a:rPr lang="ru-RU" sz="2000" dirty="0">
                <a:cs typeface="Arial"/>
              </a:rPr>
              <a:t>Национальная политика, способствующая внедрению ДКП в НПО</a:t>
            </a:r>
          </a:p>
          <a:p>
            <a:pPr marL="285750" indent="-285750">
              <a:lnSpc>
                <a:spcPct val="89285"/>
              </a:lnSpc>
              <a:buFont typeface="Wingdings,Sans-Serif"/>
              <a:buChar char="ü"/>
            </a:pPr>
            <a:r>
              <a:rPr lang="ru-RU" sz="2000" dirty="0">
                <a:cs typeface="Arial"/>
              </a:rPr>
              <a:t>Гибкость при переключении между услугами на уровне сообщества и учреждения</a:t>
            </a:r>
          </a:p>
          <a:p>
            <a:pPr marL="285750" indent="-285750">
              <a:lnSpc>
                <a:spcPct val="89285"/>
              </a:lnSpc>
              <a:buFont typeface="Wingdings,Sans-Serif"/>
              <a:buChar char="ü"/>
            </a:pPr>
            <a:endParaRPr lang="en-US" sz="2200" dirty="0">
              <a:cs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7D1570-4D14-7D39-241F-F990B95FA1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109" y="178936"/>
            <a:ext cx="180975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8869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E660349-8FF3-774D-99B5-E2BC07158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019" y="99185"/>
            <a:ext cx="10185990" cy="1387475"/>
          </a:xfrm>
        </p:spPr>
        <p:txBody>
          <a:bodyPr>
            <a:noAutofit/>
          </a:bodyPr>
          <a:lstStyle/>
          <a:p>
            <a:r>
              <a:rPr lang="en-GB" b="1" noProof="0" dirty="0">
                <a:solidFill>
                  <a:srgbClr val="C00000"/>
                </a:solidFill>
              </a:rPr>
              <a:t>e-</a:t>
            </a:r>
            <a:r>
              <a:rPr lang="en-GB" b="1" noProof="0" dirty="0" err="1">
                <a:solidFill>
                  <a:srgbClr val="C00000"/>
                </a:solidFill>
              </a:rPr>
              <a:t>PrEPPY</a:t>
            </a:r>
            <a:r>
              <a:rPr lang="en-GB" b="1" noProof="0" dirty="0">
                <a:solidFill>
                  <a:srgbClr val="C00000"/>
                </a:solidFill>
              </a:rPr>
              <a:t>:</a:t>
            </a:r>
            <a:r>
              <a:rPr lang="en-GB" b="1" dirty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Так же просто, как 1-</a:t>
            </a:r>
            <a:r>
              <a:rPr lang="ru-RU" b="1" dirty="0">
                <a:solidFill>
                  <a:srgbClr val="00B050"/>
                </a:solidFill>
              </a:rPr>
              <a:t>2</a:t>
            </a:r>
            <a:r>
              <a:rPr lang="ru-RU" b="1" dirty="0">
                <a:solidFill>
                  <a:srgbClr val="C00000"/>
                </a:solidFill>
              </a:rPr>
              <a:t>-</a:t>
            </a:r>
            <a:r>
              <a:rPr lang="ru-RU" b="1" dirty="0">
                <a:solidFill>
                  <a:srgbClr val="7030A0"/>
                </a:solidFill>
              </a:rPr>
              <a:t>3</a:t>
            </a:r>
            <a:r>
              <a:rPr lang="ru-RU" b="1" dirty="0">
                <a:solidFill>
                  <a:srgbClr val="C00000"/>
                </a:solidFill>
              </a:rPr>
              <a:t>-1-</a:t>
            </a:r>
            <a:r>
              <a:rPr lang="ru-RU" b="1" dirty="0">
                <a:solidFill>
                  <a:srgbClr val="00B050"/>
                </a:solidFill>
              </a:rPr>
              <a:t>2</a:t>
            </a:r>
            <a:r>
              <a:rPr lang="ru-RU" b="1" dirty="0">
                <a:solidFill>
                  <a:srgbClr val="C00000"/>
                </a:solidFill>
              </a:rPr>
              <a:t>-</a:t>
            </a:r>
            <a:r>
              <a:rPr lang="ru-RU" b="1" dirty="0">
                <a:solidFill>
                  <a:srgbClr val="7030A0"/>
                </a:solidFill>
              </a:rPr>
              <a:t>3</a:t>
            </a:r>
            <a:r>
              <a:rPr lang="ru-RU" b="1" dirty="0">
                <a:solidFill>
                  <a:srgbClr val="C00000"/>
                </a:solidFill>
              </a:rPr>
              <a:t>!</a:t>
            </a:r>
            <a:endParaRPr lang="en-GB" b="1" noProof="0" dirty="0">
              <a:solidFill>
                <a:srgbClr val="C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2B34D3-CC5D-155E-AC66-D5A7A53AC085}"/>
              </a:ext>
            </a:extLst>
          </p:cNvPr>
          <p:cNvSpPr txBox="1"/>
          <p:nvPr/>
        </p:nvSpPr>
        <p:spPr>
          <a:xfrm>
            <a:off x="4454615" y="1094216"/>
            <a:ext cx="75414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0" b="1" i="0" u="none" strike="noStrike" kern="1200" cap="none" spc="0" normalizeH="0" baseline="0" noProof="0" dirty="0">
                <a:ln>
                  <a:noFill/>
                </a:ln>
                <a:solidFill>
                  <a:srgbClr val="E001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BA577C-B42B-9575-BA26-0B97457636F8}"/>
              </a:ext>
            </a:extLst>
          </p:cNvPr>
          <p:cNvSpPr txBox="1"/>
          <p:nvPr/>
        </p:nvSpPr>
        <p:spPr>
          <a:xfrm>
            <a:off x="4467643" y="2805752"/>
            <a:ext cx="75414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D4493E-37A2-8B93-139C-036D86C04FB6}"/>
              </a:ext>
            </a:extLst>
          </p:cNvPr>
          <p:cNvSpPr txBox="1"/>
          <p:nvPr/>
        </p:nvSpPr>
        <p:spPr>
          <a:xfrm>
            <a:off x="4467643" y="4733943"/>
            <a:ext cx="75414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0" b="1" i="0" u="none" strike="noStrike" kern="1200" cap="none" spc="0" normalizeH="0" baseline="0" noProof="0" dirty="0">
                <a:ln>
                  <a:noFill/>
                </a:ln>
                <a:solidFill>
                  <a:srgbClr val="8A3FFC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7C4ACC-D688-17B1-E3D8-81F4BA3268B8}"/>
              </a:ext>
            </a:extLst>
          </p:cNvPr>
          <p:cNvSpPr txBox="1"/>
          <p:nvPr/>
        </p:nvSpPr>
        <p:spPr>
          <a:xfrm>
            <a:off x="5295014" y="994458"/>
            <a:ext cx="47633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ru-RU" sz="2000" dirty="0"/>
              <a:t>Информация, предоставленная клиентом, проверяется обученными коллегами сообщества. Затем клиентам предоставляется информация о ДКП и консультации с помощью телемедицины.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1B90FD-9E32-BBF4-184E-D4FE57F5B312}"/>
              </a:ext>
            </a:extLst>
          </p:cNvPr>
          <p:cNvSpPr txBox="1"/>
          <p:nvPr/>
        </p:nvSpPr>
        <p:spPr>
          <a:xfrm>
            <a:off x="5295014" y="2960260"/>
            <a:ext cx="623091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После оценки и пометки соответствия требованиям клиенту высылается один флакон ДКП, еще один набор для самотестирования и QR-код для инструкций по пополнению, которые доставляются курьером в течение 3 дней.</a:t>
            </a:r>
            <a:endParaRPr lang="en-US" sz="2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CB1B006-11B2-C4E5-8F4B-2150EF310419}"/>
              </a:ext>
            </a:extLst>
          </p:cNvPr>
          <p:cNvSpPr txBox="1"/>
          <p:nvPr/>
        </p:nvSpPr>
        <p:spPr>
          <a:xfrm>
            <a:off x="5295014" y="4819823"/>
            <a:ext cx="61272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Для  повторного получения  ДКП клиент использует полученный набор для самотестирования и сообщает о результатах. Если получен отрицательный  результат теста на ВИЧ, клиенту высылается один набор для самотестирования с флаконами ДКП в зависимости от количества его «визитов».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77AF6B-D8CB-A683-ADEE-5943736A7933}"/>
              </a:ext>
            </a:extLst>
          </p:cNvPr>
          <p:cNvSpPr txBox="1"/>
          <p:nvPr/>
        </p:nvSpPr>
        <p:spPr>
          <a:xfrm>
            <a:off x="235118" y="994458"/>
            <a:ext cx="4159298" cy="5416868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dirty="0"/>
              <a:t>Был разработан </a:t>
            </a:r>
            <a:r>
              <a:rPr lang="ru-RU" sz="2000" dirty="0" err="1"/>
              <a:t>демедикализированный</a:t>
            </a:r>
            <a:r>
              <a:rPr lang="ru-RU" sz="2000" dirty="0"/>
              <a:t> алгоритм для равных навигаторов по предоставлению ДКП.</a:t>
            </a:r>
          </a:p>
          <a:p>
            <a:endParaRPr lang="en-US" sz="2000" dirty="0"/>
          </a:p>
          <a:p>
            <a:r>
              <a:rPr lang="ru-RU" sz="2000" dirty="0"/>
              <a:t>Алгоритм подключен к инструменту самооценки: если выполняется какое-либо одно условие алгоритма, его направят к врачу для консультации</a:t>
            </a:r>
          </a:p>
          <a:p>
            <a:endParaRPr lang="ru-RU" sz="2000" dirty="0"/>
          </a:p>
          <a:p>
            <a:r>
              <a:rPr lang="ru-RU" sz="2000" dirty="0"/>
              <a:t>Врач дежурит для консультирования по любым срочным вопросам.</a:t>
            </a:r>
            <a:endParaRPr lang="en-US" sz="2000" dirty="0"/>
          </a:p>
          <a:p>
            <a:endParaRPr lang="ru-RU" sz="2000" dirty="0"/>
          </a:p>
          <a:p>
            <a:r>
              <a:rPr lang="en-US" sz="1200" dirty="0"/>
              <a:t>Dela Cruz, et al. (2023).  Evidence of peer-led </a:t>
            </a:r>
            <a:r>
              <a:rPr lang="en-US" sz="1200" dirty="0" err="1"/>
              <a:t>demedicalized</a:t>
            </a:r>
            <a:r>
              <a:rPr lang="en-US" sz="1200" dirty="0"/>
              <a:t> delivery of same-day </a:t>
            </a:r>
            <a:r>
              <a:rPr lang="en-US" sz="1200" dirty="0" err="1"/>
              <a:t>PrEP</a:t>
            </a:r>
            <a:r>
              <a:rPr lang="en-US" sz="1200" dirty="0"/>
              <a:t> in various community centers</a:t>
            </a:r>
            <a:r>
              <a:rPr lang="ru-RU" sz="1200" dirty="0"/>
              <a:t> </a:t>
            </a:r>
            <a:r>
              <a:rPr lang="en-US" sz="1200" dirty="0"/>
              <a:t>in the Philippines</a:t>
            </a:r>
            <a:endParaRPr lang="ru-RU" sz="1200" dirty="0"/>
          </a:p>
          <a:p>
            <a:endParaRPr lang="ru-RU" sz="1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69399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2D6B9CF-A2C5-24B7-5DC8-C332D4027C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/>
              <a:t>Серия исследований: </a:t>
            </a:r>
            <a:r>
              <a:rPr lang="ru-RU" dirty="0" err="1"/>
              <a:t>Доксициклин</a:t>
            </a:r>
            <a:r>
              <a:rPr lang="ru-RU" dirty="0"/>
              <a:t> (</a:t>
            </a:r>
            <a:r>
              <a:rPr lang="ru-RU" dirty="0" err="1"/>
              <a:t>DoxyДКП</a:t>
            </a:r>
            <a:r>
              <a:rPr lang="ru-RU" dirty="0"/>
              <a:t>, </a:t>
            </a:r>
            <a:r>
              <a:rPr lang="ru-RU" dirty="0" err="1"/>
              <a:t>DoxyПКП</a:t>
            </a:r>
            <a:r>
              <a:rPr lang="ru-RU" dirty="0"/>
              <a:t>) снижение заболеваемости ИППП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980B85-C93E-993F-92A2-269C61943F5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730" y="1183590"/>
            <a:ext cx="8591456" cy="513215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Doxy</a:t>
            </a:r>
            <a:r>
              <a:rPr lang="kk-KZ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ДКП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r>
              <a:rPr lang="ru-RU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Grennan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LB11) 52 ЛЖВ-МСМ с предшествующим сифилисом были рандомизированы для ежедневного приема </a:t>
            </a:r>
            <a:r>
              <a:rPr lang="ru-RU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доксициклина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или плацебо в Канаде. </a:t>
            </a: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Результаты: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группе </a:t>
            </a:r>
            <a:r>
              <a:rPr lang="ru-RU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DoxyPrEP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наблюдалось </a:t>
            </a:r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снижение заболеваемости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сифилисом на 79%, хламидиозом на 92% и гонореей на 68% по сравнению с группой плацебо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(Абэ, OAC08) Ретроспективное </a:t>
            </a:r>
            <a:r>
              <a:rPr lang="ru-RU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когортное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исследование 40 FSW, которые начали ежедневный прием </a:t>
            </a:r>
            <a:r>
              <a:rPr lang="ru-RU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DoxyPrEP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начиная с 2022 года, в </a:t>
            </a:r>
            <a:r>
              <a:rPr lang="ru-RU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Тойко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Результаты: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Заболеваемость ИППП снизилась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 232,2 до 79,2 на 100 человеко-лет, сифилис снизился до нуля.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Док</a:t>
            </a:r>
            <a:r>
              <a:rPr lang="kk-KZ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сиПКП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kk-KZ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ru-RU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Трегер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LB23, рисунок) Среди 11 551 мужчин, принимающих </a:t>
            </a:r>
            <a:r>
              <a:rPr lang="ru-RU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ДоксиДКП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Калифорнии, 2 253 начали прием </a:t>
            </a:r>
            <a:r>
              <a:rPr lang="ru-RU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ДоксиПКП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Результаты</a:t>
            </a:r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Снижение заболеваемости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сифилисом на 80%, хламидиозом на 79% и гонореей на 12%.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Нерешенные проблемы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ru-RU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Лучшее понимание лекарственной устойчивости, нежелательных явлений, влияния на гонорею и популяций, подходящих для ПКП в сравнении с ДКП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Планы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ru-RU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Ожидается разработка руководящих принципов ВОЗ (~2025 г.), текущие обсуждения в рамках ТРГ КП</a:t>
            </a:r>
          </a:p>
          <a:p>
            <a:endParaRPr lang="ru-RU" sz="16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sz="16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sz="16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95D833-1A98-F376-FCE8-47362BAC03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8185" y="1146834"/>
            <a:ext cx="3313815" cy="541130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F50187D-45F9-74DA-9974-1ED02EA10DCB}"/>
              </a:ext>
            </a:extLst>
          </p:cNvPr>
          <p:cNvSpPr/>
          <p:nvPr/>
        </p:nvSpPr>
        <p:spPr>
          <a:xfrm>
            <a:off x="11174819" y="1390045"/>
            <a:ext cx="932236" cy="47192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749218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8491B8-EECA-E629-6C39-D495444EB6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/>
              <a:t>Предстоит большая работа по профилактике ВИЧ</a:t>
            </a:r>
            <a:endParaRPr lang="en-US" sz="3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B519F2-FFEB-10DD-74EA-19803205B663}"/>
              </a:ext>
            </a:extLst>
          </p:cNvPr>
          <p:cNvSpPr txBox="1"/>
          <p:nvPr/>
        </p:nvSpPr>
        <p:spPr>
          <a:xfrm>
            <a:off x="3048000" y="3244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dirty="0">
                <a:effectLst/>
              </a:rPr>
              <a:t> 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6AA841-F5FB-E953-64DC-0626E51D1FE5}"/>
              </a:ext>
            </a:extLst>
          </p:cNvPr>
          <p:cNvSpPr txBox="1"/>
          <p:nvPr/>
        </p:nvSpPr>
        <p:spPr>
          <a:xfrm>
            <a:off x="3048000" y="3244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dirty="0">
                <a:effectLst/>
              </a:rPr>
              <a:t> 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355DEB-72D2-ACE1-356F-45ACD1618A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130" y="1490658"/>
            <a:ext cx="6502469" cy="4579216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82CE2B3-C27E-C0D3-6520-730A4F702AE5}"/>
              </a:ext>
            </a:extLst>
          </p:cNvPr>
          <p:cNvSpPr txBox="1">
            <a:spLocks/>
          </p:cNvSpPr>
          <p:nvPr/>
        </p:nvSpPr>
        <p:spPr>
          <a:xfrm>
            <a:off x="4721334" y="1680251"/>
            <a:ext cx="2068839" cy="5152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377">
              <a:buNone/>
              <a:defRPr/>
            </a:pPr>
            <a:r>
              <a:rPr lang="ru-RU" sz="1867" b="1" dirty="0">
                <a:solidFill>
                  <a:prstClr val="black"/>
                </a:solidFill>
                <a:sym typeface="Arial"/>
              </a:rPr>
              <a:t>Цель ЮНЭЙДС: 370 000 случаев инфицирования в год к 2025 году</a:t>
            </a:r>
            <a:endParaRPr lang="en-US" sz="1867" b="1" dirty="0">
              <a:solidFill>
                <a:prstClr val="black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44ADF2-3F6F-3835-87EF-F5184E7132D3}"/>
              </a:ext>
            </a:extLst>
          </p:cNvPr>
          <p:cNvSpPr txBox="1"/>
          <p:nvPr/>
        </p:nvSpPr>
        <p:spPr>
          <a:xfrm>
            <a:off x="5057732" y="2129302"/>
            <a:ext cx="10871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>
              <a:defRPr/>
            </a:pPr>
            <a:r>
              <a:rPr lang="en-US" sz="1600" b="1" dirty="0">
                <a:solidFill>
                  <a:prstClr val="black"/>
                </a:solidFill>
                <a:latin typeface="Corbel" panose="020B0503020204020204"/>
                <a:cs typeface="Aharoni" panose="02010803020104030203" pitchFamily="2" charset="-79"/>
                <a:sym typeface="Arial"/>
              </a:rPr>
              <a:t>2023: </a:t>
            </a:r>
          </a:p>
          <a:p>
            <a:pPr algn="ctr" defTabSz="457189">
              <a:defRPr/>
            </a:pPr>
            <a:r>
              <a:rPr lang="en-US" sz="1600" b="1" dirty="0">
                <a:solidFill>
                  <a:prstClr val="black"/>
                </a:solidFill>
                <a:latin typeface="Corbel" panose="020B0503020204020204"/>
                <a:cs typeface="Aharoni" panose="02010803020104030203" pitchFamily="2" charset="-79"/>
                <a:sym typeface="Arial"/>
              </a:rPr>
              <a:t>1,300,000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2129434-8BE1-D261-D6BB-C7DBFC559B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8732" y="4825085"/>
            <a:ext cx="1888435" cy="180448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ADBF25B-5EDA-A910-1383-9EC214131098}"/>
              </a:ext>
            </a:extLst>
          </p:cNvPr>
          <p:cNvSpPr txBox="1"/>
          <p:nvPr/>
        </p:nvSpPr>
        <p:spPr>
          <a:xfrm>
            <a:off x="2725783" y="6226568"/>
            <a:ext cx="731649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fontAlgn="auto">
              <a:spcAft>
                <a:spcPts val="0"/>
              </a:spcAft>
              <a:buNone/>
            </a:pPr>
            <a:r>
              <a:rPr lang="en-US" sz="1400" dirty="0">
                <a:hlinkClick r:id="rId5"/>
              </a:rPr>
              <a:t>2024 global AIDS report — The Urgency of Now: AIDS at a Crossroads | UNAIDS</a:t>
            </a:r>
            <a:endParaRPr lang="en-US" sz="1400" dirty="0">
              <a:solidFill>
                <a:srgbClr val="16438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BAF83C7-7F90-D73F-B98C-CCD40790FC01}"/>
              </a:ext>
            </a:extLst>
          </p:cNvPr>
          <p:cNvSpPr txBox="1"/>
          <p:nvPr/>
        </p:nvSpPr>
        <p:spPr>
          <a:xfrm>
            <a:off x="6874747" y="2983837"/>
            <a:ext cx="5235594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/>
              <a:t>Ежегодное число новых случаев ВИЧ-инфекции в Восточной Европе и Центральной Азии увеличилось на 20% с 2010 года и достигло 140 000 в 2023 году. Казахстан, Россия, Украина и Узбекистан составили 92% от всех новых зарегистрированных случаев ВИЧ в 15 из 16 стран региона ВЕЦА.</a:t>
            </a:r>
            <a:endParaRPr lang="en-US" sz="17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49B06FF-3035-7138-CE1C-FD4A0FAED80B}"/>
              </a:ext>
            </a:extLst>
          </p:cNvPr>
          <p:cNvSpPr txBox="1"/>
          <p:nvPr/>
        </p:nvSpPr>
        <p:spPr>
          <a:xfrm>
            <a:off x="6874747" y="1545585"/>
            <a:ext cx="4908235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/>
              <a:t>В трех регионах наблюдается рост числа новых случаев ВИЧ-инфекции: Восточная Европа и Центральная Азия, Латинская Америка, Ближний Восток и Северная Африка.</a:t>
            </a:r>
            <a:endParaRPr lang="en-US" sz="17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4FA7498E-663F-EC50-5F33-E57BA8B42FC6}"/>
              </a:ext>
            </a:extLst>
          </p:cNvPr>
          <p:cNvSpPr txBox="1">
            <a:spLocks/>
          </p:cNvSpPr>
          <p:nvPr/>
        </p:nvSpPr>
        <p:spPr>
          <a:xfrm>
            <a:off x="4758231" y="3551818"/>
            <a:ext cx="2068839" cy="5152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377">
              <a:buNone/>
              <a:defRPr/>
            </a:pPr>
            <a:r>
              <a:rPr lang="ru-RU" sz="1867" b="1" dirty="0">
                <a:solidFill>
                  <a:prstClr val="black"/>
                </a:solidFill>
                <a:sym typeface="Arial"/>
              </a:rPr>
              <a:t>Цель ЮНЭЙДС: к 2025 году 250 000 смертей вследствие СПИДа</a:t>
            </a:r>
            <a:endParaRPr lang="en-US" sz="1867" b="1" dirty="0">
              <a:solidFill>
                <a:prstClr val="black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E77FE68-30BE-BA35-7F60-E30DEA405D72}"/>
              </a:ext>
            </a:extLst>
          </p:cNvPr>
          <p:cNvSpPr txBox="1"/>
          <p:nvPr/>
        </p:nvSpPr>
        <p:spPr>
          <a:xfrm>
            <a:off x="5164854" y="4395426"/>
            <a:ext cx="980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>
              <a:defRPr/>
            </a:pPr>
            <a:r>
              <a:rPr lang="en-US" sz="1600" b="1" dirty="0">
                <a:solidFill>
                  <a:prstClr val="black"/>
                </a:solidFill>
                <a:latin typeface="Corbel" panose="020B0503020204020204"/>
                <a:cs typeface="Aharoni" panose="02010803020104030203" pitchFamily="2" charset="-79"/>
                <a:sym typeface="Arial"/>
              </a:rPr>
              <a:t>2023: </a:t>
            </a:r>
          </a:p>
          <a:p>
            <a:pPr algn="ctr" defTabSz="457189">
              <a:defRPr/>
            </a:pPr>
            <a:r>
              <a:rPr lang="en-US" sz="1600" b="1" dirty="0">
                <a:solidFill>
                  <a:prstClr val="black"/>
                </a:solidFill>
                <a:latin typeface="Corbel" panose="020B0503020204020204"/>
                <a:cs typeface="Aharoni" panose="02010803020104030203" pitchFamily="2" charset="-79"/>
                <a:sym typeface="Arial"/>
              </a:rPr>
              <a:t>630,000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915B77-F807-539F-5329-565221BB680C}"/>
              </a:ext>
            </a:extLst>
          </p:cNvPr>
          <p:cNvSpPr txBox="1"/>
          <p:nvPr/>
        </p:nvSpPr>
        <p:spPr>
          <a:xfrm>
            <a:off x="148007" y="1294874"/>
            <a:ext cx="64361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/>
              <a:t>Количество новых случаев ВИЧ инфекции в мире</a:t>
            </a:r>
            <a:r>
              <a:rPr lang="en-US" sz="1200" b="1" dirty="0"/>
              <a:t>,</a:t>
            </a:r>
            <a:r>
              <a:rPr lang="ru-RU" sz="1200" b="1" dirty="0"/>
              <a:t> 1990-2023 и целевой показатель на 2025 г. </a:t>
            </a:r>
            <a:endParaRPr lang="en-US" sz="12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EFF3CD-1DFD-89D5-DFFE-64150CC70362}"/>
              </a:ext>
            </a:extLst>
          </p:cNvPr>
          <p:cNvSpPr txBox="1"/>
          <p:nvPr/>
        </p:nvSpPr>
        <p:spPr>
          <a:xfrm>
            <a:off x="81659" y="4046275"/>
            <a:ext cx="650246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/>
              <a:t>Количество новых случаев ВИЧ инфекции в мире</a:t>
            </a:r>
            <a:r>
              <a:rPr lang="en-US" sz="1200" b="1" dirty="0"/>
              <a:t>,</a:t>
            </a:r>
            <a:r>
              <a:rPr lang="ru-RU" sz="1200" b="1" dirty="0"/>
              <a:t> 1990-2023 и целевой показатель на 2025 г. 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6068949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8F7316D-09D4-CA6D-4656-9D82832B7F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ru-RU" dirty="0"/>
              <a:t>Клиническое руководство </a:t>
            </a:r>
            <a:r>
              <a:rPr lang="en-US" dirty="0"/>
              <a:t>CDC </a:t>
            </a:r>
            <a:r>
              <a:rPr lang="ru-RU" dirty="0"/>
              <a:t>по </a:t>
            </a:r>
            <a:r>
              <a:rPr lang="en-US" dirty="0"/>
              <a:t>Doxy</a:t>
            </a:r>
            <a:r>
              <a:rPr lang="ru-RU" dirty="0"/>
              <a:t>ПКП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4A6EC9-D68A-8766-A0E1-0DD6876140D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908" y="1397871"/>
            <a:ext cx="6546459" cy="5013562"/>
          </a:xfrm>
        </p:spPr>
        <p:txBody>
          <a:bodyPr>
            <a:normAutofit lnSpcReduction="10000"/>
          </a:bodyPr>
          <a:lstStyle/>
          <a:p>
            <a:r>
              <a:rPr lang="ru-RU" sz="2200" dirty="0"/>
              <a:t>CDC рекомендует МСМ и ТГ, у которых в течение последних 12 месяцев были диагностированы сифилис, хламидиоз или гонорея, получить консультацию о том, что </a:t>
            </a:r>
            <a:r>
              <a:rPr lang="ru-RU" sz="2200" dirty="0" err="1"/>
              <a:t>доксиПЭП</a:t>
            </a:r>
            <a:r>
              <a:rPr lang="ru-RU" sz="2200" dirty="0"/>
              <a:t> может быть использован в качестве </a:t>
            </a:r>
            <a:r>
              <a:rPr lang="ru-RU" sz="2200" dirty="0" err="1"/>
              <a:t>постконтактной</a:t>
            </a:r>
            <a:r>
              <a:rPr lang="ru-RU" sz="2200" dirty="0"/>
              <a:t> профилактики для предотвращения этих инфекций. </a:t>
            </a:r>
            <a:endParaRPr lang="en-US" sz="2200" dirty="0"/>
          </a:p>
          <a:p>
            <a:r>
              <a:rPr lang="ru-RU" sz="2200" dirty="0"/>
              <a:t>После совместного принятия решения с</a:t>
            </a:r>
            <a:r>
              <a:rPr lang="en-US" sz="2200" dirty="0"/>
              <a:t> </a:t>
            </a:r>
            <a:r>
              <a:rPr lang="ru-RU" sz="2200" dirty="0"/>
              <a:t>врачом, CDC рекомендует врачам предлагать лицам этой группы рецепт на </a:t>
            </a:r>
            <a:r>
              <a:rPr lang="ru-RU" sz="2200" dirty="0" err="1"/>
              <a:t>доксиПЭП</a:t>
            </a:r>
            <a:r>
              <a:rPr lang="ru-RU" sz="2200" dirty="0"/>
              <a:t> для самостоятельного приема в течение 72 часов после орального, вагинального или анального секса. </a:t>
            </a:r>
          </a:p>
          <a:p>
            <a:r>
              <a:rPr lang="ru-RU" sz="2200" dirty="0"/>
              <a:t>Рекомендуемая доза </a:t>
            </a:r>
            <a:r>
              <a:rPr lang="ru-RU" sz="2200" dirty="0" err="1"/>
              <a:t>доксиПЭП</a:t>
            </a:r>
            <a:r>
              <a:rPr lang="ru-RU" sz="2200" dirty="0"/>
              <a:t> составляет 200 мг и не должна превышать максимальную дозу 200 мг каждые 24 часа.</a:t>
            </a:r>
            <a:endParaRPr lang="en-US" sz="2200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02363C-A2B8-0526-BC0E-1C9BEE67F9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6649" y="1392555"/>
            <a:ext cx="42005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8478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0EFA185-3314-7B2C-79A0-537CAF510F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endParaRPr lang="ru-RU" dirty="0"/>
          </a:p>
          <a:p>
            <a:pPr algn="ctr"/>
            <a:r>
              <a:rPr lang="ru-RU" dirty="0"/>
              <a:t>Выводы из последних достижений науки</a:t>
            </a:r>
          </a:p>
          <a:p>
            <a:pPr algn="ctr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0CB442-E3C6-48B0-ECD8-43DEC013C58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830094" y="5472194"/>
            <a:ext cx="9611832" cy="49100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Доноры и правительства могут закупить продукты, которые  не совпадают с предпочтениями пользователей</a:t>
            </a:r>
          </a:p>
          <a:p>
            <a:endParaRPr lang="en-US" dirty="0"/>
          </a:p>
        </p:txBody>
      </p:sp>
      <p:pic>
        <p:nvPicPr>
          <p:cNvPr id="5" name="Graphic 4" descr="Arrow: Slight curve with solid fill">
            <a:extLst>
              <a:ext uri="{FF2B5EF4-FFF2-40B4-BE49-F238E27FC236}">
                <a16:creationId xmlns:a16="http://schemas.microsoft.com/office/drawing/2014/main" id="{F9E78D06-4648-33D9-9324-6FA8143883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3425" y="1233945"/>
            <a:ext cx="914400" cy="914400"/>
          </a:xfrm>
          <a:prstGeom prst="rect">
            <a:avLst/>
          </a:prstGeom>
        </p:spPr>
      </p:pic>
      <p:pic>
        <p:nvPicPr>
          <p:cNvPr id="6" name="Graphic 5" descr="Arrow: Slight curve with solid fill">
            <a:extLst>
              <a:ext uri="{FF2B5EF4-FFF2-40B4-BE49-F238E27FC236}">
                <a16:creationId xmlns:a16="http://schemas.microsoft.com/office/drawing/2014/main" id="{78C56E16-FB6B-6360-A332-DE86FD916F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2060" y="4196517"/>
            <a:ext cx="914400" cy="914400"/>
          </a:xfrm>
          <a:prstGeom prst="rect">
            <a:avLst/>
          </a:prstGeom>
        </p:spPr>
      </p:pic>
      <p:pic>
        <p:nvPicPr>
          <p:cNvPr id="7" name="Graphic 6" descr="Arrow: Slight curve with solid fill">
            <a:extLst>
              <a:ext uri="{FF2B5EF4-FFF2-40B4-BE49-F238E27FC236}">
                <a16:creationId xmlns:a16="http://schemas.microsoft.com/office/drawing/2014/main" id="{E7CC9487-8617-0BFC-FC27-D7D491C555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3425" y="3154928"/>
            <a:ext cx="914400" cy="914400"/>
          </a:xfrm>
          <a:prstGeom prst="rect">
            <a:avLst/>
          </a:prstGeom>
        </p:spPr>
      </p:pic>
      <p:pic>
        <p:nvPicPr>
          <p:cNvPr id="8" name="Graphic 7" descr="Arrow: Slight curve with solid fill">
            <a:extLst>
              <a:ext uri="{FF2B5EF4-FFF2-40B4-BE49-F238E27FC236}">
                <a16:creationId xmlns:a16="http://schemas.microsoft.com/office/drawing/2014/main" id="{AC471E63-4944-7463-9FD1-85B518E946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9753" y="5468851"/>
            <a:ext cx="914400" cy="914400"/>
          </a:xfrm>
          <a:prstGeom prst="rect">
            <a:avLst/>
          </a:prstGeom>
        </p:spPr>
      </p:pic>
      <p:pic>
        <p:nvPicPr>
          <p:cNvPr id="9" name="Graphic 8" descr="Arrow: Slight curve with solid fill">
            <a:extLst>
              <a:ext uri="{FF2B5EF4-FFF2-40B4-BE49-F238E27FC236}">
                <a16:creationId xmlns:a16="http://schemas.microsoft.com/office/drawing/2014/main" id="{F7862E1B-E4CD-872F-C5CF-E60F5A8E90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2060" y="2113339"/>
            <a:ext cx="914400" cy="914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73A0869-7C05-0459-E245-875C93D25190}"/>
              </a:ext>
            </a:extLst>
          </p:cNvPr>
          <p:cNvSpPr txBox="1"/>
          <p:nvPr/>
        </p:nvSpPr>
        <p:spPr>
          <a:xfrm>
            <a:off x="1767594" y="1214091"/>
            <a:ext cx="942310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800" dirty="0"/>
              <a:t>На рынке представлено множество эффективных продуктов ДКП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5CE85A4-52CC-48F9-E86A-F8DEF11EF255}"/>
              </a:ext>
            </a:extLst>
          </p:cNvPr>
          <p:cNvSpPr txBox="1"/>
          <p:nvPr/>
        </p:nvSpPr>
        <p:spPr>
          <a:xfrm>
            <a:off x="1767595" y="2196742"/>
            <a:ext cx="1021589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Пользователи будут выбирать продукты, которые лучше всего подходят для их жизни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4F6DC6-F883-FB0A-0BF0-2DE8EF755D68}"/>
              </a:ext>
            </a:extLst>
          </p:cNvPr>
          <p:cNvSpPr txBox="1"/>
          <p:nvPr/>
        </p:nvSpPr>
        <p:spPr>
          <a:xfrm>
            <a:off x="1767594" y="3342842"/>
            <a:ext cx="97368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Эффективность — не единственный фактор при выборе ДКП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B73701-E9E7-7572-319C-0AA2D45FC879}"/>
              </a:ext>
            </a:extLst>
          </p:cNvPr>
          <p:cNvSpPr txBox="1"/>
          <p:nvPr/>
        </p:nvSpPr>
        <p:spPr>
          <a:xfrm>
            <a:off x="1767594" y="4087199"/>
            <a:ext cx="994800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800" dirty="0"/>
              <a:t>Наличие знакомой информации о продукте, удобство, побочные эффекты, контроль со стороны пользователя и конфиденциальность также являются ключевыми факторами</a:t>
            </a:r>
          </a:p>
        </p:txBody>
      </p:sp>
    </p:spTree>
    <p:extLst>
      <p:ext uri="{BB962C8B-B14F-4D97-AF65-F5344CB8AC3E}">
        <p14:creationId xmlns:p14="http://schemas.microsoft.com/office/powerpoint/2010/main" val="25125410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D47D3EC-790F-4102-DB87-0714E6BDC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81DC3-F56D-C947-8CA8-3D7CB70D6DFE}" type="slidenum">
              <a:rPr lang="en-US" smtClean="0"/>
              <a:t>22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E5AF98-8477-9022-35B1-800563AA44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369065"/>
            <a:ext cx="10515599" cy="457201"/>
          </a:xfrm>
        </p:spPr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D1F1E5-35FA-EAC5-7BD4-9157018B2F5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7958" y="329399"/>
            <a:ext cx="10515599" cy="796925"/>
          </a:xfrm>
        </p:spPr>
        <p:txBody>
          <a:bodyPr>
            <a:normAutofit/>
          </a:bodyPr>
          <a:lstStyle/>
          <a:p>
            <a:r>
              <a:rPr lang="en-US" err="1"/>
              <a:t>PrEParing</a:t>
            </a:r>
            <a:r>
              <a:rPr lang="en-US"/>
              <a:t> for New Products in Africa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595D721-A4A2-09FB-B3AE-0690A68AC659}"/>
              </a:ext>
            </a:extLst>
          </p:cNvPr>
          <p:cNvGrpSpPr/>
          <p:nvPr/>
        </p:nvGrpSpPr>
        <p:grpSpPr>
          <a:xfrm>
            <a:off x="222057" y="5926604"/>
            <a:ext cx="5873942" cy="369332"/>
            <a:chOff x="607670" y="6150974"/>
            <a:chExt cx="5873942" cy="36933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0BF6120-1F1A-559B-12E4-17ACE23895FF}"/>
                </a:ext>
              </a:extLst>
            </p:cNvPr>
            <p:cNvSpPr/>
            <p:nvPr/>
          </p:nvSpPr>
          <p:spPr>
            <a:xfrm>
              <a:off x="607670" y="6150974"/>
              <a:ext cx="587394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28600"/>
              <a:r>
                <a:rPr lang="en-US" b="0" i="1" u="none" strike="noStrike">
                  <a:solidFill>
                    <a:schemeClr val="accent3">
                      <a:lumMod val="50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  <a:hlinkClick r:id="rId3" tooltip="https://www.prepwatch.org/resources/implementation-study-tracker/"/>
                </a:rPr>
                <a:t>Country Planning for Product Introduction Matrix</a:t>
              </a:r>
              <a:endParaRPr lang="en-US" b="0" i="1" u="none" strike="noStrike">
                <a:solidFill>
                  <a:schemeClr val="accent3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EB3E900-47DB-AD6A-37F6-67729A1C88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7671" y="6251813"/>
              <a:ext cx="215900" cy="215900"/>
            </a:xfrm>
            <a:prstGeom prst="rect">
              <a:avLst/>
            </a:prstGeom>
          </p:spPr>
        </p:pic>
      </p:grpSp>
      <p:pic>
        <p:nvPicPr>
          <p:cNvPr id="20" name="Picture 19" descr="A screenshot of a chart&#10;&#10;Description automatically generated">
            <a:extLst>
              <a:ext uri="{FF2B5EF4-FFF2-40B4-BE49-F238E27FC236}">
                <a16:creationId xmlns:a16="http://schemas.microsoft.com/office/drawing/2014/main" id="{4CB4231F-E2C5-971A-CE82-A6CC665754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8445" y="1050799"/>
            <a:ext cx="4992697" cy="4756402"/>
          </a:xfrm>
          <a:prstGeom prst="rect">
            <a:avLst/>
          </a:prstGeom>
        </p:spPr>
      </p:pic>
      <p:pic>
        <p:nvPicPr>
          <p:cNvPr id="22" name="Picture 21" descr="A screenshot of a document&#10;&#10;Description automatically generated">
            <a:extLst>
              <a:ext uri="{FF2B5EF4-FFF2-40B4-BE49-F238E27FC236}">
                <a16:creationId xmlns:a16="http://schemas.microsoft.com/office/drawing/2014/main" id="{DCDE1D5C-3ECE-A83B-7511-C1AF69E697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295" y="1050799"/>
            <a:ext cx="6507554" cy="4756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1454CA9-027D-5B9E-187C-703D1F807A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793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921BB9-D6DA-1CDD-30BE-D70263828B96}"/>
              </a:ext>
            </a:extLst>
          </p:cNvPr>
          <p:cNvSpPr txBox="1"/>
          <p:nvPr/>
        </p:nvSpPr>
        <p:spPr>
          <a:xfrm>
            <a:off x="838199" y="2970433"/>
            <a:ext cx="105155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Двойная таблетка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24450CC-3B5D-556C-C6A4-13BE96D2C34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27415" y="3799937"/>
            <a:ext cx="2486025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2260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4C94F41-9E6C-BF29-EA4C-B34BFB5528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ru-RU" dirty="0"/>
              <a:t>Для чего нужны таблетки двойной профилактики?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AB49A2-9D3C-6390-C596-6DFBC370BB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80411" y="1290466"/>
            <a:ext cx="7108458" cy="4910034"/>
          </a:xfrm>
        </p:spPr>
        <p:txBody>
          <a:bodyPr>
            <a:normAutofit lnSpcReduction="10000"/>
          </a:bodyPr>
          <a:lstStyle/>
          <a:p>
            <a:r>
              <a:rPr lang="ru-RU" sz="2200" dirty="0"/>
              <a:t>Ежедневная таблетка, предотвращающая ВИЧ и беременность</a:t>
            </a:r>
          </a:p>
          <a:p>
            <a:r>
              <a:rPr lang="ru-RU" sz="2200" dirty="0"/>
              <a:t>Таблетка с комбинированной формулой, сочетающая в себе пероральный </a:t>
            </a:r>
            <a:r>
              <a:rPr lang="ru-RU" sz="2200" dirty="0" err="1"/>
              <a:t>PrEP</a:t>
            </a:r>
            <a:r>
              <a:rPr lang="ru-RU" sz="2200" dirty="0"/>
              <a:t> (TDF/FTC) + комбинированную пероральную контрацепцию (КПК) в одной таблетке</a:t>
            </a:r>
          </a:p>
          <a:p>
            <a:r>
              <a:rPr lang="ru-RU" sz="2200" dirty="0"/>
              <a:t>28-дневный режим приема 21 таблетки ДКП/КПК (розового цвета) и 7 дней приема только таблеток ДКП (персик)</a:t>
            </a:r>
          </a:p>
          <a:p>
            <a:r>
              <a:rPr lang="ru-RU" sz="2200" dirty="0"/>
              <a:t>Упаковка будет представлять собой бумажник, чтобы больше походить на пакеты КПК, с отрывными еженедельными листами с инструкциями </a:t>
            </a:r>
          </a:p>
          <a:p>
            <a:r>
              <a:rPr lang="ru-RU" sz="2200" dirty="0"/>
              <a:t>Разработано компанией </a:t>
            </a:r>
            <a:r>
              <a:rPr lang="ru-RU" sz="2200" dirty="0" err="1"/>
              <a:t>Viatris</a:t>
            </a:r>
            <a:r>
              <a:rPr lang="ru-RU" sz="2200" dirty="0"/>
              <a:t>; может получить одобрение регулирующих органов в 2025 году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B8C54B-E329-AD55-CBFF-45A2F0F1AB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490" y="1593489"/>
            <a:ext cx="2915804" cy="15536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DA0FECD-7028-6FB9-5198-0FB0DADA6C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19770" y="6070439"/>
            <a:ext cx="1343025" cy="6381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D430233-E905-A085-7616-FC66987D3A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131" y="3710835"/>
            <a:ext cx="4507091" cy="248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9933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B751A8A-E2B3-563C-3349-71D8B2B778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/>
              <a:t>Что нового в руководствах ВОЗ в плане устойчивости, мониторинга, борьбы с болезнями и их элиминации</a:t>
            </a:r>
            <a:r>
              <a:rPr lang="kk-KZ" dirty="0"/>
              <a:t>?</a:t>
            </a:r>
            <a:r>
              <a:rPr lang="ru-RU" dirty="0"/>
              <a:t> 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DB09A9B-21C1-C40D-5442-8338D81EF36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669571" y="1251341"/>
            <a:ext cx="10221521" cy="5928906"/>
          </a:xfrm>
          <a:noFill/>
          <a:ln>
            <a:noFill/>
          </a:ln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z="2200" dirty="0">
                <a:solidFill>
                  <a:srgbClr val="000000"/>
                </a:solidFill>
                <a:latin typeface="Calibri"/>
                <a:cs typeface="Calibri"/>
                <a:hlinkClick r:id="rId3"/>
              </a:rPr>
              <a:t>Ensuring quality health care by reducing HIV-related stigma and discrimination (New, 2024)</a:t>
            </a:r>
            <a:r>
              <a:rPr lang="en-US" sz="2200" dirty="0">
                <a:solidFill>
                  <a:srgbClr val="000000"/>
                </a:solidFill>
                <a:latin typeface="Calibri"/>
                <a:cs typeface="Calibri"/>
                <a:hlinkClick r:id="" action="ppaction://noaction"/>
              </a:rPr>
              <a:t> </a:t>
            </a:r>
            <a:r>
              <a:rPr lang="en-US" sz="2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ru-RU" sz="2200" b="1" dirty="0">
                <a:solidFill>
                  <a:srgbClr val="C00000"/>
                </a:solidFill>
                <a:latin typeface="Calibri"/>
                <a:cs typeface="Calibri"/>
              </a:rPr>
              <a:t>Обеспечение качественной медицинской помощи путем снижения стигматизации и дискриминации в связи с ВИЧ (Новое, 2024 г.)  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000000"/>
                </a:solidFill>
                <a:latin typeface="Calibri"/>
                <a:cs typeface="Calibri"/>
              </a:rPr>
              <a:t>Выделяет 3 приоритетные области, которыми должны руководствоваться учреждения для обеспечения качественных услуг, свободных от  стигмы  </a:t>
            </a:r>
            <a:endParaRPr lang="en-US" sz="2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lvl="2">
              <a:defRPr/>
            </a:pPr>
            <a:r>
              <a:rPr lang="ru-RU" sz="2200" dirty="0">
                <a:solidFill>
                  <a:srgbClr val="000000"/>
                </a:solidFill>
                <a:latin typeface="Calibri"/>
                <a:cs typeface="Calibri"/>
              </a:rPr>
              <a:t>Люди находятся в центре процессов, подходы обеспечивают качество их  жизни</a:t>
            </a:r>
          </a:p>
          <a:p>
            <a:pPr lvl="2">
              <a:defRPr/>
            </a:pPr>
            <a:r>
              <a:rPr lang="ru-RU" sz="2200" dirty="0">
                <a:solidFill>
                  <a:srgbClr val="000000"/>
                </a:solidFill>
                <a:latin typeface="Calibri"/>
                <a:cs typeface="Calibri"/>
              </a:rPr>
              <a:t>Внедрение мер по снижению стигматизации в мед учреждениях для повышения качества услуг </a:t>
            </a:r>
          </a:p>
          <a:p>
            <a:pPr lvl="2">
              <a:defRPr/>
            </a:pPr>
            <a:r>
              <a:rPr lang="ru-RU" sz="2200" dirty="0">
                <a:solidFill>
                  <a:srgbClr val="000000"/>
                </a:solidFill>
                <a:latin typeface="Calibri"/>
                <a:cs typeface="Calibri"/>
              </a:rPr>
              <a:t>Привлечение структур и систем, создающих благоприятную среду для качественных услуг</a:t>
            </a:r>
          </a:p>
          <a:p>
            <a:r>
              <a:rPr lang="en-US" sz="2200" dirty="0">
                <a:solidFill>
                  <a:srgbClr val="0057B7"/>
                </a:solidFill>
                <a:latin typeface="Calibri"/>
                <a:cs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Consolidated guidelines on differentiated HIV Testing (Updated, 2024</a:t>
            </a:r>
            <a:r>
              <a:rPr lang="en-US" sz="2200" dirty="0">
                <a:solidFill>
                  <a:schemeClr val="tx1"/>
                </a:solidFill>
                <a:latin typeface="Calibri"/>
                <a:cs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)</a:t>
            </a:r>
            <a:r>
              <a:rPr lang="en-US" sz="220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ru-RU" sz="2200" b="1" dirty="0">
                <a:solidFill>
                  <a:srgbClr val="C00000"/>
                </a:solidFill>
                <a:latin typeface="Calibri"/>
                <a:cs typeface="Calibri"/>
              </a:rPr>
              <a:t>Сводное руководство по дифференцированному тестированию на ВИЧ (обновлено, 2024 г.) </a:t>
            </a:r>
          </a:p>
          <a:p>
            <a:pPr lvl="1"/>
            <a:r>
              <a:rPr lang="ru-RU" sz="2200" b="0" dirty="0">
                <a:solidFill>
                  <a:srgbClr val="000000"/>
                </a:solidFill>
                <a:latin typeface="Calibri"/>
                <a:cs typeface="Calibri"/>
              </a:rPr>
              <a:t>Самотестирование на ВИЧ: расширяет</a:t>
            </a:r>
            <a:r>
              <a:rPr lang="en-US" sz="2200" b="0" dirty="0">
                <a:solidFill>
                  <a:srgbClr val="000000"/>
                </a:solidFill>
                <a:latin typeface="Calibri"/>
                <a:cs typeface="Calibri"/>
              </a:rPr>
              <a:t>c</a:t>
            </a:r>
            <a:r>
              <a:rPr lang="ru-RU" sz="2200" b="0" dirty="0">
                <a:solidFill>
                  <a:srgbClr val="000000"/>
                </a:solidFill>
                <a:latin typeface="Calibri"/>
                <a:cs typeface="Calibri"/>
              </a:rPr>
              <a:t>я на учреждения, клиники ИППП,  антенатальны</a:t>
            </a:r>
            <a:r>
              <a:rPr lang="ru-RU" sz="2200" dirty="0">
                <a:solidFill>
                  <a:srgbClr val="000000"/>
                </a:solidFill>
                <a:latin typeface="Calibri"/>
                <a:cs typeface="Calibri"/>
              </a:rPr>
              <a:t>е центры. Применяется  при</a:t>
            </a:r>
            <a:r>
              <a:rPr lang="ru-RU" sz="2200" b="0" dirty="0">
                <a:solidFill>
                  <a:srgbClr val="000000"/>
                </a:solidFill>
                <a:latin typeface="Calibri"/>
                <a:cs typeface="Calibri"/>
              </a:rPr>
              <a:t> ПКП и  ДКП.</a:t>
            </a:r>
          </a:p>
          <a:p>
            <a:pPr lvl="1"/>
            <a:r>
              <a:rPr lang="ru-RU" sz="2200" b="0" dirty="0">
                <a:solidFill>
                  <a:srgbClr val="000000"/>
                </a:solidFill>
                <a:latin typeface="Calibri"/>
                <a:cs typeface="Calibri"/>
              </a:rPr>
              <a:t>Использование социальных сетей  для тестирования: расширяет возможности использования для всех </a:t>
            </a:r>
          </a:p>
          <a:p>
            <a:pPr lvl="1"/>
            <a:r>
              <a:rPr lang="ru-RU" sz="2200" b="0" dirty="0">
                <a:solidFill>
                  <a:srgbClr val="000000"/>
                </a:solidFill>
                <a:latin typeface="Calibri"/>
                <a:cs typeface="Calibri"/>
              </a:rPr>
              <a:t>Тестирование  на давность заражения: снижение приоритета в рамках рутинного тестирования, продолжение  в рамках эпиднадзора</a:t>
            </a:r>
          </a:p>
          <a:p>
            <a:endParaRPr lang="en-US" sz="2200" b="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6198" indent="0">
              <a:buNone/>
            </a:pPr>
            <a:endParaRPr lang="en-US" sz="1733" dirty="0">
              <a:solidFill>
                <a:srgbClr val="000000"/>
              </a:solidFill>
              <a:cs typeface="Calibri"/>
            </a:endParaRPr>
          </a:p>
        </p:txBody>
      </p:sp>
      <p:pic>
        <p:nvPicPr>
          <p:cNvPr id="9" name="Picture 8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B02F012D-D557-5094-82DD-B76F831E1B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56" y="4674490"/>
            <a:ext cx="1704627" cy="218351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352F9CF-A353-0802-775C-5187AECE1E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856" y="1752401"/>
            <a:ext cx="1704627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0603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B751A8A-E2B3-563C-3349-71D8B2B778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/>
              <a:t>Что нового в руководствах ВОЗ в плане устойчивости, мониторинга, борьбы с болезнями и их элиминации (2)</a:t>
            </a:r>
            <a:r>
              <a:rPr lang="kk-KZ" dirty="0"/>
              <a:t>?</a:t>
            </a:r>
            <a:r>
              <a:rPr lang="ru-RU" dirty="0"/>
              <a:t> 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DB09A9B-21C1-C40D-5442-8338D81EF36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669571" y="1145016"/>
            <a:ext cx="10319298" cy="5928906"/>
          </a:xfrm>
          <a:noFill/>
          <a:ln>
            <a:noFil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sz="2200" dirty="0">
                <a:solidFill>
                  <a:srgbClr val="000000"/>
                </a:solidFill>
                <a:latin typeface="Calibri"/>
                <a:cs typeface="Calibri"/>
                <a:hlinkClick r:id="rId3"/>
              </a:rPr>
              <a:t>Guidelines for HIV post-exposure prophylaxis (PEP) (Updated, 2024)</a:t>
            </a:r>
            <a:r>
              <a:rPr lang="en-US" sz="2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200" b="0" dirty="0">
                <a:solidFill>
                  <a:srgbClr val="000000"/>
                </a:solidFill>
                <a:latin typeface="Calibri"/>
                <a:cs typeface="Calibri"/>
              </a:rPr>
              <a:t> </a:t>
            </a:r>
            <a:r>
              <a:rPr lang="ru-RU" sz="2200" b="1" dirty="0">
                <a:solidFill>
                  <a:srgbClr val="C00000"/>
                </a:solidFill>
                <a:latin typeface="Calibri"/>
                <a:cs typeface="Calibri"/>
              </a:rPr>
              <a:t>Руководство по </a:t>
            </a:r>
            <a:r>
              <a:rPr lang="ru-RU" sz="2200" b="1" dirty="0" err="1">
                <a:solidFill>
                  <a:srgbClr val="C00000"/>
                </a:solidFill>
                <a:latin typeface="Calibri"/>
                <a:cs typeface="Calibri"/>
              </a:rPr>
              <a:t>постконтактной</a:t>
            </a:r>
            <a:r>
              <a:rPr lang="ru-RU" sz="2200" b="1" dirty="0">
                <a:solidFill>
                  <a:srgbClr val="C00000"/>
                </a:solidFill>
                <a:latin typeface="Calibri"/>
                <a:cs typeface="Calibri"/>
              </a:rPr>
              <a:t> профилактике ВИЧ (ПКП) (обновлено, 2024 г.)  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000000"/>
                </a:solidFill>
                <a:latin typeface="Calibri"/>
                <a:cs typeface="Calibri"/>
              </a:rPr>
              <a:t>Рекомендует модели дифференцированного предоставления услуг (например, НПО, виртуальные услуги, аптеки) и разделение задач с обученными непрофессиональными поставщиками услуг для выдачи ПКП и мониторинга начала и завершения ПКП</a:t>
            </a:r>
          </a:p>
          <a:p>
            <a:pPr>
              <a:defRPr/>
            </a:pPr>
            <a:r>
              <a:rPr lang="en-US" sz="2200" dirty="0">
                <a:solidFill>
                  <a:srgbClr val="000000"/>
                </a:solidFill>
                <a:latin typeface="Calibri"/>
                <a:cs typeface="Calibri"/>
                <a:hlinkClick r:id="rId4"/>
              </a:rPr>
              <a:t>WHO Implementation tool for pre-exposure prophylaxis (</a:t>
            </a:r>
            <a:r>
              <a:rPr lang="en-US" sz="2200" dirty="0" err="1">
                <a:solidFill>
                  <a:srgbClr val="000000"/>
                </a:solidFill>
                <a:latin typeface="Calibri"/>
                <a:cs typeface="Calibri"/>
                <a:hlinkClick r:id="rId4"/>
              </a:rPr>
              <a:t>PrEP</a:t>
            </a:r>
            <a:r>
              <a:rPr lang="en-US" sz="2200" dirty="0">
                <a:solidFill>
                  <a:srgbClr val="000000"/>
                </a:solidFill>
                <a:latin typeface="Calibri"/>
                <a:cs typeface="Calibri"/>
                <a:hlinkClick r:id="rId4"/>
              </a:rPr>
              <a:t>) (Updated, 2024) </a:t>
            </a:r>
            <a:r>
              <a:rPr lang="en-US" sz="2200" b="1" dirty="0">
                <a:solidFill>
                  <a:srgbClr val="000000"/>
                </a:solidFill>
                <a:latin typeface="Calibri"/>
                <a:cs typeface="Calibri"/>
              </a:rPr>
              <a:t> </a:t>
            </a:r>
            <a:r>
              <a:rPr lang="ru-RU" sz="2200" b="1" dirty="0">
                <a:solidFill>
                  <a:srgbClr val="000000"/>
                </a:solidFill>
                <a:latin typeface="Calibri"/>
                <a:cs typeface="Calibri"/>
              </a:rPr>
              <a:t>Инструмент ВОЗ для осуществления </a:t>
            </a:r>
            <a:r>
              <a:rPr lang="ru-RU" sz="2200" b="1" dirty="0" err="1">
                <a:solidFill>
                  <a:srgbClr val="000000"/>
                </a:solidFill>
                <a:latin typeface="Calibri"/>
                <a:cs typeface="Calibri"/>
              </a:rPr>
              <a:t>доконтактной</a:t>
            </a:r>
            <a:r>
              <a:rPr lang="ru-RU" sz="2200" b="1" dirty="0">
                <a:solidFill>
                  <a:srgbClr val="000000"/>
                </a:solidFill>
                <a:latin typeface="Calibri"/>
                <a:cs typeface="Calibri"/>
              </a:rPr>
              <a:t> профилактики (ДКП) (обновлено, 2024 г.)  </a:t>
            </a:r>
          </a:p>
          <a:p>
            <a:pPr marL="361948" indent="-285750"/>
            <a:r>
              <a:rPr lang="ru-RU" sz="2000" dirty="0">
                <a:solidFill>
                  <a:srgbClr val="000000"/>
                </a:solidFill>
                <a:cs typeface="Calibri"/>
              </a:rPr>
              <a:t>Акцент на дифференцированных и упрощенных услугах и выборе метода (пероральная ДКП, вагинальное кольцо с </a:t>
            </a:r>
            <a:r>
              <a:rPr lang="ru-RU" sz="2000" dirty="0" err="1">
                <a:solidFill>
                  <a:srgbClr val="000000"/>
                </a:solidFill>
                <a:cs typeface="Calibri"/>
              </a:rPr>
              <a:t>дапивирином</a:t>
            </a:r>
            <a:r>
              <a:rPr lang="ru-RU" sz="2000" dirty="0">
                <a:solidFill>
                  <a:srgbClr val="000000"/>
                </a:solidFill>
                <a:cs typeface="Calibri"/>
              </a:rPr>
              <a:t>, инъекционная ДКП)  </a:t>
            </a:r>
          </a:p>
          <a:p>
            <a:pPr marL="361948" indent="-285750"/>
            <a:r>
              <a:rPr lang="ru-RU" sz="2000" dirty="0">
                <a:solidFill>
                  <a:srgbClr val="000000"/>
                </a:solidFill>
                <a:cs typeface="Calibri"/>
              </a:rPr>
              <a:t>Предоставляет рекомендации для ключевых групп населения</a:t>
            </a:r>
          </a:p>
          <a:p>
            <a:pPr marL="76198" indent="0">
              <a:buNone/>
            </a:pPr>
            <a:r>
              <a:rPr lang="ru-RU" sz="2000" dirty="0">
                <a:solidFill>
                  <a:srgbClr val="000000"/>
                </a:solidFill>
                <a:cs typeface="Calibri"/>
              </a:rPr>
              <a:t>В 2025 году у нас будут рекомендации ВОЗ по </a:t>
            </a:r>
            <a:r>
              <a:rPr lang="ru-RU" sz="2000" dirty="0" err="1">
                <a:solidFill>
                  <a:srgbClr val="000000"/>
                </a:solidFill>
                <a:cs typeface="Calibri"/>
              </a:rPr>
              <a:t>ленакапавиру</a:t>
            </a:r>
            <a:r>
              <a:rPr lang="ru-RU" sz="2000" dirty="0">
                <a:solidFill>
                  <a:srgbClr val="000000"/>
                </a:solidFill>
                <a:cs typeface="Calibri"/>
              </a:rPr>
              <a:t>,  двойной таблетке, </a:t>
            </a:r>
            <a:r>
              <a:rPr lang="ru-RU" sz="2000" dirty="0" err="1">
                <a:solidFill>
                  <a:srgbClr val="000000"/>
                </a:solidFill>
                <a:cs typeface="Calibri"/>
              </a:rPr>
              <a:t>химсексу</a:t>
            </a:r>
            <a:r>
              <a:rPr lang="ru-RU" sz="2000" dirty="0">
                <a:solidFill>
                  <a:srgbClr val="000000"/>
                </a:solidFill>
                <a:cs typeface="Calibri"/>
              </a:rPr>
              <a:t> и </a:t>
            </a:r>
            <a:r>
              <a:rPr lang="ru-RU" sz="2000" dirty="0" err="1">
                <a:solidFill>
                  <a:srgbClr val="000000"/>
                </a:solidFill>
                <a:cs typeface="Calibri"/>
              </a:rPr>
              <a:t>доксиПКП</a:t>
            </a:r>
            <a:endParaRPr lang="ru-RU" sz="2000" dirty="0">
              <a:solidFill>
                <a:srgbClr val="000000"/>
              </a:solidFill>
              <a:cs typeface="Calibri"/>
            </a:endParaRPr>
          </a:p>
          <a:p>
            <a:pPr marL="76198" indent="0">
              <a:buNone/>
            </a:pPr>
            <a:endParaRPr lang="en-US" sz="1733" dirty="0">
              <a:solidFill>
                <a:srgbClr val="000000"/>
              </a:solidFill>
              <a:cs typeface="Calibri"/>
            </a:endParaRPr>
          </a:p>
        </p:txBody>
      </p:sp>
      <p:pic>
        <p:nvPicPr>
          <p:cNvPr id="10" name="Picture 9" descr="Chart&#10;&#10;Description automatically generated with medium confidence">
            <a:extLst>
              <a:ext uri="{FF2B5EF4-FFF2-40B4-BE49-F238E27FC236}">
                <a16:creationId xmlns:a16="http://schemas.microsoft.com/office/drawing/2014/main" id="{F1E1B849-5F78-68B8-9286-0A1CEEE569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00" y="1338061"/>
            <a:ext cx="1551271" cy="2011193"/>
          </a:xfrm>
          <a:prstGeom prst="rect">
            <a:avLst/>
          </a:prstGeom>
        </p:spPr>
      </p:pic>
      <p:pic>
        <p:nvPicPr>
          <p:cNvPr id="11" name="Picture 10" descr="A picture containing diagram&#10;&#10;Description automatically generated">
            <a:extLst>
              <a:ext uri="{FF2B5EF4-FFF2-40B4-BE49-F238E27FC236}">
                <a16:creationId xmlns:a16="http://schemas.microsoft.com/office/drawing/2014/main" id="{592A383A-CECE-F404-B350-9389EED65F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00" y="4076933"/>
            <a:ext cx="1526568" cy="1960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0117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A66A7-5DFE-01B8-8828-F1996E6EE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/>
              <a:t>Ра</a:t>
            </a:r>
            <a:r>
              <a:rPr lang="kk-KZ" err="1"/>
              <a:t>қмет</a:t>
            </a:r>
            <a:r>
              <a:rPr lang="kk-KZ"/>
              <a:t>! </a:t>
            </a:r>
            <a:r>
              <a:rPr lang="en-US"/>
              <a:t>Thank you</a:t>
            </a:r>
            <a:r>
              <a:rPr lang="kk-KZ"/>
              <a:t>!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083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C91E5A6-A65C-D673-181B-3B031E211C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/>
              <a:t>Н=Н и ДКП представляют собой наиболее эффективные стратегии биомедицинской профилактики ВИЧ</a:t>
            </a:r>
            <a:endParaRPr lang="en-US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5BE0F17E-9886-5A94-8A5C-2BCAF7D0CE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97960" y="6287610"/>
            <a:ext cx="10075517" cy="410370"/>
          </a:xfrm>
          <a:solidFill>
            <a:schemeClr val="bg1"/>
          </a:solidFill>
        </p:spPr>
        <p:txBody>
          <a:bodyPr>
            <a:normAutofit fontScale="70000" lnSpcReduction="20000"/>
          </a:bodyPr>
          <a:lstStyle/>
          <a:p>
            <a:r>
              <a:rPr lang="en-US" sz="1100" dirty="0"/>
              <a:t>1. </a:t>
            </a:r>
            <a:r>
              <a:rPr lang="en-US" sz="1300" dirty="0">
                <a:solidFill>
                  <a:schemeClr val="tx1"/>
                </a:solidFill>
              </a:rPr>
              <a:t>Taking ART daily as prescribed and achieving and maintaining viral suppression; 2. optimal and consistent use; 3. based on self report; https://www.cdc.gov/hiv/risk/estimates/preventionstrategies.html accessed  6/15/24,  https://www.cdc.gov/hivnexus/hcp/prep/index.html accessed 6/15/24, https://www.who.int/news/item/09-12-2021-who-continues-to-support-its-conditional-recommendation-for-the-dapivirine-vaginal-ring#:~:text=News/%20WHO%20continues%20to%20support%20its%20conditional,for%20women%20at%20substantial%20risk%20of%20HIV accessed 6/15/24, https://www.who.int/news/item/02-10-2023-voluntary-medical-male-circumcision-shown-to-be-highly-cost-effective--highlighting-the-need-to-intensify-scale-up-and-sustainability accessed 6/15/24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714A9C3-30AE-2AF5-BC82-E4978C4F2C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32712"/>
              </p:ext>
            </p:extLst>
          </p:nvPr>
        </p:nvGraphicFramePr>
        <p:xfrm>
          <a:off x="665921" y="1347629"/>
          <a:ext cx="11022495" cy="4814633"/>
        </p:xfrm>
        <a:graphic>
          <a:graphicData uri="http://schemas.openxmlformats.org/drawingml/2006/table">
            <a:tbl>
              <a:tblPr firstRow="1" bandRow="1"/>
              <a:tblGrid>
                <a:gridCol w="7557229">
                  <a:extLst>
                    <a:ext uri="{9D8B030D-6E8A-4147-A177-3AD203B41FA5}">
                      <a16:colId xmlns:a16="http://schemas.microsoft.com/office/drawing/2014/main" val="2785399141"/>
                    </a:ext>
                  </a:extLst>
                </a:gridCol>
                <a:gridCol w="3465266">
                  <a:extLst>
                    <a:ext uri="{9D8B030D-6E8A-4147-A177-3AD203B41FA5}">
                      <a16:colId xmlns:a16="http://schemas.microsoft.com/office/drawing/2014/main" val="2853889786"/>
                    </a:ext>
                  </a:extLst>
                </a:gridCol>
              </a:tblGrid>
              <a:tr h="354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Стратегия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Оценка эффективности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183054"/>
                  </a:ext>
                </a:extLst>
              </a:tr>
              <a:tr h="70182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Лечение как профилактика/Н=Н (МСМ, гетеросексуальные мужчины и женщины)</a:t>
                      </a:r>
                      <a:r>
                        <a:rPr lang="ru-RU" sz="2000" b="1" i="0" u="none" strike="noStrike" baseline="30000" dirty="0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2000" b="1" i="0" u="none" strike="noStrike" dirty="0">
                        <a:solidFill>
                          <a:srgbClr val="16181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4310553"/>
                  </a:ext>
                </a:extLst>
              </a:tr>
              <a:tr h="58478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CAB-LA (МСМ, ТГ, гетеросексуальные мужчины и женщины)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8E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&gt;99%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8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9922818"/>
                  </a:ext>
                </a:extLst>
              </a:tr>
              <a:tr h="70182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Ежедневный пероральный прием ДКП (МСМ, гетеросексуальные мужчины и женщины)²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 dirty="0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~99%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0175157"/>
                  </a:ext>
                </a:extLst>
              </a:tr>
              <a:tr h="47025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Ежедневный пероральный прием ДКП (ЛУИН)</a:t>
                      </a:r>
                      <a:r>
                        <a:rPr lang="en-US" sz="2000" b="1" i="0" u="none" strike="noStrike" baseline="30000" dirty="0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US" sz="2000" b="1" i="0" u="none" strike="noStrike" dirty="0">
                        <a:solidFill>
                          <a:srgbClr val="16181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74-84%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8131435"/>
                  </a:ext>
                </a:extLst>
              </a:tr>
              <a:tr h="77043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1" u="none" strike="noStrike" dirty="0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Постоянное </a:t>
                      </a:r>
                      <a:r>
                        <a:rPr lang="ru-RU" sz="2000" b="1" i="0" u="none" strike="noStrike" dirty="0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использование презервативов³ (гетеросексуальные мужчины и женщины)</a:t>
                      </a:r>
                      <a:endParaRPr lang="en-US" sz="2000" b="1" i="0" u="none" strike="noStrike" dirty="0">
                        <a:solidFill>
                          <a:srgbClr val="16181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1009077"/>
                  </a:ext>
                </a:extLst>
              </a:tr>
              <a:tr h="38985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1" u="none" strike="noStrike" dirty="0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Постоянное </a:t>
                      </a:r>
                      <a:r>
                        <a:rPr lang="ru-RU" sz="2000" b="1" i="0" u="none" strike="noStrike" dirty="0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использование презервативов³ </a:t>
                      </a:r>
                      <a:r>
                        <a:rPr lang="en-US" sz="2000" b="1" i="0" u="none" strike="noStrike" dirty="0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 (MSM)</a:t>
                      </a:r>
                      <a:endParaRPr lang="en-US" sz="2000" b="1" i="1" u="none" strike="noStrike" dirty="0">
                        <a:solidFill>
                          <a:srgbClr val="16181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63-91%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940862"/>
                  </a:ext>
                </a:extLst>
              </a:tr>
              <a:tr h="38991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Обрезание (гетеросексуальные мужчины</a:t>
                      </a:r>
                      <a:r>
                        <a:rPr lang="en-US" sz="2000" b="1" i="0" u="none" strike="noStrike" dirty="0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253134"/>
                  </a:ext>
                </a:extLst>
              </a:tr>
              <a:tr h="45120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Вагинальное кольцо с </a:t>
                      </a:r>
                      <a:r>
                        <a:rPr lang="ru-RU" sz="2000" b="1" i="0" u="none" strike="noStrike" dirty="0" err="1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дапивирином</a:t>
                      </a:r>
                      <a:r>
                        <a:rPr lang="ru-RU" sz="2000" b="1" i="0" u="none" strike="noStrike" dirty="0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 (</a:t>
                      </a:r>
                      <a:r>
                        <a:rPr lang="ru-RU" sz="2000" b="1" i="0" u="none" strike="noStrike" dirty="0" err="1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цис</a:t>
                      </a:r>
                      <a:r>
                        <a:rPr lang="ru-RU" sz="2000" b="1" i="0" u="none" strike="noStrike" dirty="0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 женщины)</a:t>
                      </a:r>
                      <a:endParaRPr lang="en-US" sz="2000" b="1" i="0" u="none" strike="noStrike" dirty="0">
                        <a:solidFill>
                          <a:srgbClr val="16181A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 dirty="0">
                          <a:solidFill>
                            <a:srgbClr val="16181A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68238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6466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D47D3EC-790F-4102-DB87-0714E6BDC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81DC3-F56D-C947-8CA8-3D7CB70D6DFE}" type="slidenum">
              <a:rPr lang="en-US" smtClean="0"/>
              <a:t>4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E5AF98-8477-9022-35B1-800563AA44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369065"/>
            <a:ext cx="10515599" cy="457201"/>
          </a:xfrm>
        </p:spPr>
        <p:txBody>
          <a:bodyPr>
            <a:normAutofit lnSpcReduction="10000"/>
          </a:bodyPr>
          <a:lstStyle/>
          <a:p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595D721-A4A2-09FB-B3AE-0690A68AC659}"/>
              </a:ext>
            </a:extLst>
          </p:cNvPr>
          <p:cNvGrpSpPr/>
          <p:nvPr/>
        </p:nvGrpSpPr>
        <p:grpSpPr>
          <a:xfrm>
            <a:off x="222057" y="5926604"/>
            <a:ext cx="5873942" cy="369332"/>
            <a:chOff x="607670" y="6150974"/>
            <a:chExt cx="5873942" cy="36933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0BF6120-1F1A-559B-12E4-17ACE23895FF}"/>
                </a:ext>
              </a:extLst>
            </p:cNvPr>
            <p:cNvSpPr/>
            <p:nvPr/>
          </p:nvSpPr>
          <p:spPr>
            <a:xfrm>
              <a:off x="607670" y="6150974"/>
              <a:ext cx="587394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28600"/>
              <a:r>
                <a:rPr lang="en-US" b="0" i="1" u="none" strike="noStrike" dirty="0">
                  <a:solidFill>
                    <a:schemeClr val="accent3">
                      <a:lumMod val="50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  <a:hlinkClick r:id="rId3" tooltip="https://www.prepwatch.org/resources/implementation-study-tracker/"/>
                </a:rPr>
                <a:t>Country Planning for Product Introduction Matrix</a:t>
              </a:r>
              <a:endParaRPr lang="en-US" b="0" i="1" u="none" strike="noStrike" dirty="0">
                <a:solidFill>
                  <a:schemeClr val="accent3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EB3E900-47DB-AD6A-37F6-67729A1C88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7671" y="6251813"/>
              <a:ext cx="215900" cy="215900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11454CA9-027D-5B9E-187C-703D1F807A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3538" y="-717851"/>
            <a:ext cx="12179300" cy="70871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7FC7CE3-C978-9DD1-C629-59E6FDBF36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8561" y="488735"/>
            <a:ext cx="4714875" cy="23622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8AD14CE-14E7-9369-93F9-7DADC45C914A}"/>
              </a:ext>
            </a:extLst>
          </p:cNvPr>
          <p:cNvSpPr txBox="1"/>
          <p:nvPr/>
        </p:nvSpPr>
        <p:spPr>
          <a:xfrm>
            <a:off x="3730070" y="3148486"/>
            <a:ext cx="4714874" cy="295465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dirty="0">
                <a:solidFill>
                  <a:schemeClr val="bg1"/>
                </a:solidFill>
              </a:rPr>
              <a:t>Неопределяемый=Непередаваемый</a:t>
            </a:r>
          </a:p>
          <a:p>
            <a:pPr algn="ctr"/>
            <a:r>
              <a:rPr lang="ru-RU" sz="15000" dirty="0">
                <a:solidFill>
                  <a:schemeClr val="bg1"/>
                </a:solidFill>
              </a:rPr>
              <a:t>Н=Н</a:t>
            </a:r>
            <a:endParaRPr lang="en-US" sz="15000" dirty="0">
              <a:solidFill>
                <a:schemeClr val="bg1"/>
              </a:solidFill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826ADB3-46F0-3323-1243-18CEABE3E8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55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8491B8-EECA-E629-6C39-D495444EB6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ru-RU" dirty="0"/>
              <a:t>Цель  Н</a:t>
            </a:r>
            <a:r>
              <a:rPr lang="en-US" dirty="0"/>
              <a:t>=</a:t>
            </a:r>
            <a:r>
              <a:rPr lang="ru-RU" dirty="0"/>
              <a:t>Н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B519F2-FFEB-10DD-74EA-19803205B663}"/>
              </a:ext>
            </a:extLst>
          </p:cNvPr>
          <p:cNvSpPr txBox="1"/>
          <p:nvPr/>
        </p:nvSpPr>
        <p:spPr>
          <a:xfrm>
            <a:off x="3048000" y="3244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dirty="0">
                <a:effectLst/>
              </a:rPr>
              <a:t> 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6AA841-F5FB-E953-64DC-0626E51D1FE5}"/>
              </a:ext>
            </a:extLst>
          </p:cNvPr>
          <p:cNvSpPr txBox="1"/>
          <p:nvPr/>
        </p:nvSpPr>
        <p:spPr>
          <a:xfrm>
            <a:off x="3048000" y="3244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dirty="0">
                <a:effectLst/>
              </a:rPr>
              <a:t> 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283472-6967-59F0-06B5-503ECBB81C3F}"/>
              </a:ext>
            </a:extLst>
          </p:cNvPr>
          <p:cNvSpPr txBox="1"/>
          <p:nvPr/>
        </p:nvSpPr>
        <p:spPr>
          <a:xfrm>
            <a:off x="4319110" y="1222808"/>
            <a:ext cx="7173357" cy="1015663"/>
          </a:xfrm>
          <a:prstGeom prst="rect">
            <a:avLst/>
          </a:prstGeom>
          <a:solidFill>
            <a:srgbClr val="D6EDBD"/>
          </a:solidFill>
        </p:spPr>
        <p:txBody>
          <a:bodyPr wrap="square">
            <a:spAutoFit/>
          </a:bodyPr>
          <a:lstStyle/>
          <a:p>
            <a:r>
              <a:rPr lang="ru-RU" sz="2000" b="1" dirty="0"/>
              <a:t>Целью Н=Н является повышение осведомленности о взаимосвязи между </a:t>
            </a:r>
            <a:r>
              <a:rPr lang="ru-RU" sz="2000" b="1" dirty="0">
                <a:solidFill>
                  <a:srgbClr val="C00000"/>
                </a:solidFill>
              </a:rPr>
              <a:t>неопределяемой вирусной нагрузкой  (ВН) </a:t>
            </a:r>
            <a:r>
              <a:rPr lang="ru-RU" sz="2000" b="1" dirty="0"/>
              <a:t>и передачей </a:t>
            </a:r>
            <a:r>
              <a:rPr lang="ru-RU" sz="2000" b="1" dirty="0">
                <a:solidFill>
                  <a:srgbClr val="C00000"/>
                </a:solidFill>
              </a:rPr>
              <a:t>ВИЧ-инфекции половым путем</a:t>
            </a:r>
            <a:r>
              <a:rPr lang="ru-RU" sz="2000" b="1" dirty="0"/>
              <a:t>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9E2F9F2-FD95-0F8D-2A23-BCE2D784E5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268" y="2550965"/>
            <a:ext cx="3875315" cy="267652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5DEEB28-C62F-59FD-D93C-679BF9E07ABA}"/>
              </a:ext>
            </a:extLst>
          </p:cNvPr>
          <p:cNvSpPr txBox="1"/>
          <p:nvPr/>
        </p:nvSpPr>
        <p:spPr>
          <a:xfrm>
            <a:off x="4909127" y="2563144"/>
            <a:ext cx="693354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C00000"/>
                </a:solidFill>
              </a:rPr>
              <a:t>Неопределяемая вирусная нагрузка </a:t>
            </a:r>
            <a:r>
              <a:rPr lang="en-US" sz="1800" dirty="0"/>
              <a:t>– </a:t>
            </a:r>
            <a:r>
              <a:rPr lang="ru-RU" sz="1800" dirty="0"/>
              <a:t>Нет измеримого вируса. Нулевой риск передачи инфекции сексуальному партнеру (партнерам); минимальный риск передачи ВИЧ  от матери к ребенку</a:t>
            </a:r>
            <a:r>
              <a:rPr lang="en-US" sz="1800" dirty="0"/>
              <a:t>.</a:t>
            </a:r>
            <a:r>
              <a:rPr lang="ru-RU" sz="1800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9098D2-1FC4-1EFB-91F9-5A098B72DB43}"/>
              </a:ext>
            </a:extLst>
          </p:cNvPr>
          <p:cNvSpPr txBox="1"/>
          <p:nvPr/>
        </p:nvSpPr>
        <p:spPr>
          <a:xfrm>
            <a:off x="0" y="5378172"/>
            <a:ext cx="1832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/>
              <a:t>Неподавленная</a:t>
            </a:r>
          </a:p>
          <a:p>
            <a:pPr algn="ctr"/>
            <a:r>
              <a:rPr lang="ru-RU" sz="1600" b="1" dirty="0"/>
              <a:t>вирусная нагрузка</a:t>
            </a:r>
            <a:endParaRPr lang="en-US" sz="16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FF364C-49C3-1563-0071-F9C45A2B86E8}"/>
              </a:ext>
            </a:extLst>
          </p:cNvPr>
          <p:cNvSpPr txBox="1"/>
          <p:nvPr/>
        </p:nvSpPr>
        <p:spPr>
          <a:xfrm>
            <a:off x="1311515" y="1632183"/>
            <a:ext cx="18671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 </a:t>
            </a:r>
            <a:r>
              <a:rPr lang="ru-RU" sz="1600" b="1" dirty="0"/>
              <a:t>Подавленная,</a:t>
            </a:r>
          </a:p>
          <a:p>
            <a:r>
              <a:rPr lang="ru-RU" sz="1600" b="1" dirty="0"/>
              <a:t> но определяемая</a:t>
            </a:r>
          </a:p>
          <a:p>
            <a:r>
              <a:rPr lang="ru-RU" sz="1600" b="1" dirty="0"/>
              <a:t> вирусная нагрузка</a:t>
            </a:r>
            <a:endParaRPr lang="en-US" sz="16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18957F-EAE8-BE6C-EF10-B76C187BB662}"/>
              </a:ext>
            </a:extLst>
          </p:cNvPr>
          <p:cNvSpPr txBox="1"/>
          <p:nvPr/>
        </p:nvSpPr>
        <p:spPr>
          <a:xfrm>
            <a:off x="2405100" y="5376715"/>
            <a:ext cx="1925399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/>
              <a:t>Неопределяемая</a:t>
            </a:r>
          </a:p>
          <a:p>
            <a:r>
              <a:rPr lang="ru-RU" sz="1600" b="1" dirty="0"/>
              <a:t>вирусная нагрузка </a:t>
            </a:r>
            <a:r>
              <a:rPr lang="en-US" sz="1600" b="1" dirty="0"/>
              <a:t> </a:t>
            </a:r>
          </a:p>
          <a:p>
            <a:endParaRPr lang="en-US" sz="1400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B92E379-DEF6-3CB7-C3E7-198FD442A78A}"/>
              </a:ext>
            </a:extLst>
          </p:cNvPr>
          <p:cNvSpPr/>
          <p:nvPr/>
        </p:nvSpPr>
        <p:spPr>
          <a:xfrm>
            <a:off x="4271718" y="2642922"/>
            <a:ext cx="444137" cy="425843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1</a:t>
            </a:r>
            <a:endParaRPr lang="en-US" b="1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057214B-2ED9-00E7-F138-37DFBC66118A}"/>
              </a:ext>
            </a:extLst>
          </p:cNvPr>
          <p:cNvSpPr/>
          <p:nvPr/>
        </p:nvSpPr>
        <p:spPr>
          <a:xfrm>
            <a:off x="4299855" y="3889228"/>
            <a:ext cx="444137" cy="425843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A19F19A-A885-5C5B-519F-A75279ED24A7}"/>
              </a:ext>
            </a:extLst>
          </p:cNvPr>
          <p:cNvSpPr/>
          <p:nvPr/>
        </p:nvSpPr>
        <p:spPr>
          <a:xfrm>
            <a:off x="4330499" y="5387967"/>
            <a:ext cx="444137" cy="42584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3</a:t>
            </a:r>
            <a:endParaRPr lang="en-US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35F7ED-353B-94E7-3439-A196A1468F1A}"/>
              </a:ext>
            </a:extLst>
          </p:cNvPr>
          <p:cNvSpPr txBox="1"/>
          <p:nvPr/>
        </p:nvSpPr>
        <p:spPr>
          <a:xfrm>
            <a:off x="4909127" y="3806881"/>
            <a:ext cx="722593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C00000"/>
                </a:solidFill>
              </a:rPr>
              <a:t>Подавленная, но определяемая (200 ≤1000 копий/мл): </a:t>
            </a:r>
            <a:r>
              <a:rPr lang="ru-RU" sz="1800" dirty="0"/>
              <a:t>Вирус присутствует: Это может быть связано с пропуском приема АРТ, недавн</a:t>
            </a:r>
            <a:r>
              <a:rPr lang="ru-RU" dirty="0"/>
              <a:t>им</a:t>
            </a:r>
            <a:r>
              <a:rPr lang="ru-RU" sz="1800" dirty="0"/>
              <a:t> началом лечения или с лекарственной устойчивостью. Практически нулевой или незначительный риск передача половому партнеру(</a:t>
            </a:r>
            <a:r>
              <a:rPr lang="ru-RU" sz="1800" dirty="0" err="1"/>
              <a:t>ам</a:t>
            </a:r>
            <a:r>
              <a:rPr lang="ru-RU" sz="1800" dirty="0"/>
              <a:t>).</a:t>
            </a:r>
            <a:endParaRPr lang="en-US" sz="18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EBFC36-409D-B5E5-95D7-2439D03C2BAD}"/>
              </a:ext>
            </a:extLst>
          </p:cNvPr>
          <p:cNvSpPr txBox="1"/>
          <p:nvPr/>
        </p:nvSpPr>
        <p:spPr>
          <a:xfrm>
            <a:off x="4912829" y="5327617"/>
            <a:ext cx="692984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Неподавленная ВН (&gt;1000 копий/мл</a:t>
            </a:r>
            <a:r>
              <a:rPr lang="ru-RU" dirty="0"/>
              <a:t>): Вирус значительно  реплицируется: Это </a:t>
            </a:r>
            <a:r>
              <a:rPr lang="ru-RU" sz="1800" dirty="0"/>
              <a:t>может быть связано с пропуском приема АРТ, недавн</a:t>
            </a:r>
            <a:r>
              <a:rPr lang="ru-RU" dirty="0"/>
              <a:t>им</a:t>
            </a:r>
            <a:r>
              <a:rPr lang="ru-RU" sz="1800" dirty="0"/>
              <a:t> началом лечения или с лекарственной устойчивостью</a:t>
            </a:r>
            <a:r>
              <a:rPr lang="ru-RU" dirty="0"/>
              <a:t>. Повышенный риск передачи вируса сексуальному партнеру (партнерам) или детям.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044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8491B8-EECA-E629-6C39-D495444EB6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1501" y="336022"/>
            <a:ext cx="11687961" cy="77724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2800" dirty="0"/>
              <a:t>ЛЕЧЕНИЕ ВИЧ КАК ПРОФИЛАКТИКА </a:t>
            </a:r>
          </a:p>
          <a:p>
            <a:pPr algn="ctr"/>
            <a:r>
              <a:rPr lang="ru-RU" sz="2800" dirty="0"/>
              <a:t>Высокоэффективная стратегия профилактики передачи ВИЧ половым путем</a:t>
            </a:r>
            <a:endParaRPr lang="en-US" sz="2800" dirty="0"/>
          </a:p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B519F2-FFEB-10DD-74EA-19803205B663}"/>
              </a:ext>
            </a:extLst>
          </p:cNvPr>
          <p:cNvSpPr txBox="1"/>
          <p:nvPr/>
        </p:nvSpPr>
        <p:spPr>
          <a:xfrm>
            <a:off x="3048000" y="3244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dirty="0">
                <a:effectLst/>
              </a:rPr>
              <a:t> </a:t>
            </a:r>
            <a:endParaRPr lang="en-US" dirty="0"/>
          </a:p>
        </p:txBody>
      </p:sp>
      <p:sp>
        <p:nvSpPr>
          <p:cNvPr id="13" name="Arrow: Chevron 12">
            <a:extLst>
              <a:ext uri="{FF2B5EF4-FFF2-40B4-BE49-F238E27FC236}">
                <a16:creationId xmlns:a16="http://schemas.microsoft.com/office/drawing/2014/main" id="{1E67F2AA-BE08-3CCD-E252-902D42B2B37B}"/>
              </a:ext>
            </a:extLst>
          </p:cNvPr>
          <p:cNvSpPr/>
          <p:nvPr/>
        </p:nvSpPr>
        <p:spPr>
          <a:xfrm>
            <a:off x="16329" y="1139514"/>
            <a:ext cx="2899954" cy="728322"/>
          </a:xfrm>
          <a:prstGeom prst="chevron">
            <a:avLst/>
          </a:prstGeom>
          <a:solidFill>
            <a:srgbClr val="66CCF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 1. Исследования </a:t>
            </a:r>
            <a:r>
              <a:rPr lang="en-US" b="1" dirty="0">
                <a:solidFill>
                  <a:schemeClr val="tx2"/>
                </a:solidFill>
              </a:rPr>
              <a:t>HPTN 052 </a:t>
            </a:r>
            <a:r>
              <a:rPr lang="ru-RU" b="1" dirty="0">
                <a:solidFill>
                  <a:schemeClr val="tx2"/>
                </a:solidFill>
              </a:rPr>
              <a:t> - </a:t>
            </a:r>
            <a:r>
              <a:rPr lang="en-US" b="1" dirty="0">
                <a:solidFill>
                  <a:schemeClr val="tx1"/>
                </a:solidFill>
              </a:rPr>
              <a:t>2016</a:t>
            </a:r>
          </a:p>
        </p:txBody>
      </p:sp>
      <p:sp>
        <p:nvSpPr>
          <p:cNvPr id="16" name="Arrow: Chevron 15">
            <a:extLst>
              <a:ext uri="{FF2B5EF4-FFF2-40B4-BE49-F238E27FC236}">
                <a16:creationId xmlns:a16="http://schemas.microsoft.com/office/drawing/2014/main" id="{A11770AF-3D37-BCEF-B7DB-7C7A4B661E08}"/>
              </a:ext>
            </a:extLst>
          </p:cNvPr>
          <p:cNvSpPr/>
          <p:nvPr/>
        </p:nvSpPr>
        <p:spPr>
          <a:xfrm>
            <a:off x="3042557" y="1096027"/>
            <a:ext cx="2899954" cy="728322"/>
          </a:xfrm>
          <a:prstGeom prst="chevron">
            <a:avLst/>
          </a:prstGeom>
          <a:solidFill>
            <a:srgbClr val="66CCF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800" b="1" dirty="0">
                <a:solidFill>
                  <a:schemeClr val="tx1"/>
                </a:solidFill>
              </a:rPr>
              <a:t>2. </a:t>
            </a:r>
            <a:r>
              <a:rPr lang="en-US" sz="1800" b="1" dirty="0">
                <a:solidFill>
                  <a:schemeClr val="tx1"/>
                </a:solidFill>
              </a:rPr>
              <a:t>PARTNER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2016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Arrow: Chevron 18">
            <a:extLst>
              <a:ext uri="{FF2B5EF4-FFF2-40B4-BE49-F238E27FC236}">
                <a16:creationId xmlns:a16="http://schemas.microsoft.com/office/drawing/2014/main" id="{226C2D2B-8CDA-B9A6-695F-DB494C430961}"/>
              </a:ext>
            </a:extLst>
          </p:cNvPr>
          <p:cNvSpPr/>
          <p:nvPr/>
        </p:nvSpPr>
        <p:spPr>
          <a:xfrm>
            <a:off x="5942511" y="1098911"/>
            <a:ext cx="3275917" cy="728322"/>
          </a:xfrm>
          <a:prstGeom prst="chevron">
            <a:avLst/>
          </a:prstGeom>
          <a:solidFill>
            <a:srgbClr val="66CCF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3. Противоположности притягиваются - </a:t>
            </a:r>
            <a:r>
              <a:rPr lang="en-US" b="1" dirty="0">
                <a:solidFill>
                  <a:schemeClr val="tx1"/>
                </a:solidFill>
              </a:rPr>
              <a:t>2018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Arrow: Chevron 21">
            <a:extLst>
              <a:ext uri="{FF2B5EF4-FFF2-40B4-BE49-F238E27FC236}">
                <a16:creationId xmlns:a16="http://schemas.microsoft.com/office/drawing/2014/main" id="{FA39313E-FBE6-09D2-9BEB-43527BB2FE80}"/>
              </a:ext>
            </a:extLst>
          </p:cNvPr>
          <p:cNvSpPr/>
          <p:nvPr/>
        </p:nvSpPr>
        <p:spPr>
          <a:xfrm>
            <a:off x="9119508" y="1139514"/>
            <a:ext cx="2899954" cy="728322"/>
          </a:xfrm>
          <a:prstGeom prst="chevron">
            <a:avLst/>
          </a:prstGeom>
          <a:solidFill>
            <a:srgbClr val="66CCF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800" b="1" dirty="0">
                <a:solidFill>
                  <a:schemeClr val="tx1"/>
                </a:solidFill>
              </a:rPr>
              <a:t>4. </a:t>
            </a:r>
            <a:r>
              <a:rPr lang="en-US" sz="1800" b="1" dirty="0">
                <a:solidFill>
                  <a:schemeClr val="tx1"/>
                </a:solidFill>
              </a:rPr>
              <a:t>PARTNER2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2019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F21B43-8272-BEA0-0C76-C7F213FFF9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224" y="2036808"/>
            <a:ext cx="4157734" cy="2838436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D6F79B0-AEFB-4B49-6ACB-06F0136106F3}"/>
              </a:ext>
            </a:extLst>
          </p:cNvPr>
          <p:cNvSpPr txBox="1"/>
          <p:nvPr/>
        </p:nvSpPr>
        <p:spPr>
          <a:xfrm>
            <a:off x="4838951" y="1989635"/>
            <a:ext cx="681010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В исследованиях приняли участие США, 14 стран Европы, страны Африки и Австралии.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В них участвовали </a:t>
            </a:r>
            <a:r>
              <a:rPr lang="ru-RU" dirty="0" err="1"/>
              <a:t>серодискордантные</a:t>
            </a:r>
            <a:r>
              <a:rPr lang="ru-RU" dirty="0"/>
              <a:t>  пары, в которых один партнер был  </a:t>
            </a:r>
            <a:r>
              <a:rPr lang="ru-RU" dirty="0" err="1"/>
              <a:t>серопозитивным</a:t>
            </a:r>
            <a:r>
              <a:rPr lang="ru-RU" dirty="0"/>
              <a:t> партнером, получающим лечение АРТ с подавленной вирусной нагрузкой. Второй партнер в парах был </a:t>
            </a:r>
            <a:r>
              <a:rPr lang="ru-RU" dirty="0" err="1"/>
              <a:t>серонегативным</a:t>
            </a:r>
            <a:r>
              <a:rPr lang="ru-RU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В HPTN052 исследовании вирусная супрессия была определена как менее 400 копий</a:t>
            </a:r>
            <a:r>
              <a:rPr lang="en-US" dirty="0"/>
              <a:t>/</a:t>
            </a:r>
            <a:r>
              <a:rPr lang="ru-RU" dirty="0"/>
              <a:t>мл. В трех последующих исследованиях вирусная нагрузка считалась подавленной при определении менее 200 копий</a:t>
            </a:r>
            <a:r>
              <a:rPr lang="en-US" dirty="0"/>
              <a:t>/</a:t>
            </a:r>
            <a:r>
              <a:rPr lang="kk-KZ" dirty="0" err="1"/>
              <a:t>мл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Исследования продемонстрировали эффективность антиретровирусной терапия (АРТ) для предотвращения передачи ВИЧ-инфекции половым путем, </a:t>
            </a:r>
          </a:p>
          <a:p>
            <a:r>
              <a:rPr lang="ru-RU" dirty="0"/>
              <a:t>     которая практически равнялась нулю.</a:t>
            </a:r>
          </a:p>
          <a:p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20BE22D-5849-7A29-02A7-48AD722348EE}"/>
              </a:ext>
            </a:extLst>
          </p:cNvPr>
          <p:cNvSpPr txBox="1"/>
          <p:nvPr/>
        </p:nvSpPr>
        <p:spPr>
          <a:xfrm>
            <a:off x="79721" y="4918731"/>
            <a:ext cx="460923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800" dirty="0"/>
              <a:t>Cohen, Myron S., et al. ”Antiretroviral therapy for the prevention of HIV-1 transmission.” New England Journal of Medicine  375.9 (2016): 830-839 </a:t>
            </a:r>
            <a:endParaRPr lang="ru-RU" sz="800" dirty="0"/>
          </a:p>
          <a:p>
            <a:pPr marL="342900" indent="-342900">
              <a:buFontTx/>
              <a:buAutoNum type="arabicPeriod"/>
            </a:pPr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The PARTNERS Study. Rodger AJ, Cambiano V, </a:t>
            </a:r>
            <a:r>
              <a:rPr lang="en-US" sz="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Bruun</a:t>
            </a:r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T, et al. Sexual activity without condoms and risk of HIV transmission in </a:t>
            </a:r>
            <a:r>
              <a:rPr lang="en-US" sz="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serodifferent</a:t>
            </a:r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couples when the HIV-positive partner is using suppressive antiretroviral therapy. JAMA 2016;316(2):171-181.</a:t>
            </a:r>
            <a:endParaRPr lang="en-US" sz="800" b="0" i="0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en-US" sz="800" dirty="0"/>
              <a:t> </a:t>
            </a:r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The Opposites Attract Study. </a:t>
            </a:r>
            <a:r>
              <a:rPr lang="en-US" sz="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Bavinton</a:t>
            </a:r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B, Pinto A, </a:t>
            </a:r>
            <a:r>
              <a:rPr lang="en-US" sz="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Phanuphak</a:t>
            </a:r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N, et al. Opposites Attract Study Group viral suppression, and HIV transmission in </a:t>
            </a:r>
            <a:r>
              <a:rPr lang="en-US" sz="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serodiscordant</a:t>
            </a:r>
            <a:r>
              <a:rPr lang="en-US" sz="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male couples: An international, prospective, observational, cohort study. Lancet HIV. 2018;5(8): e438-447.</a:t>
            </a:r>
          </a:p>
          <a:p>
            <a:pPr marL="342900" indent="-342900">
              <a:buFontTx/>
              <a:buAutoNum type="arabicPeriod"/>
            </a:pPr>
            <a:r>
              <a:rPr lang="en-US" sz="8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</a:rPr>
              <a:t>Rodger, Alison J., et al. “Risk of HIV transmission through condomless sex in </a:t>
            </a:r>
            <a:r>
              <a:rPr lang="en-US" sz="8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serodifferent</a:t>
            </a:r>
            <a:r>
              <a:rPr lang="en-US" sz="8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</a:rPr>
              <a:t> gay couples with the HIV-positive partner taking suppressive antiretroviral therapy (PARTNER): final results of a </a:t>
            </a:r>
            <a:r>
              <a:rPr lang="en-US" sz="8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multicentre</a:t>
            </a:r>
            <a:r>
              <a:rPr lang="en-US" sz="8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</a:rPr>
              <a:t>, prospective, observational study.” </a:t>
            </a:r>
            <a:r>
              <a:rPr lang="en-US" sz="800" b="0" i="1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</a:rPr>
              <a:t>The Lancet </a:t>
            </a:r>
            <a:r>
              <a:rPr lang="en-US" sz="8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</a:rPr>
              <a:t>393.10189 (2019): 2428–2438</a:t>
            </a:r>
            <a:endParaRPr lang="en-US" sz="8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21FEA25-9209-E8B9-7CDC-9F26030C28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0297" y="5455178"/>
            <a:ext cx="2238375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060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F98BCB-8F8B-7D37-ADE7-B589628D2F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en-US" dirty="0"/>
              <a:t> </a:t>
            </a:r>
          </a:p>
          <a:p>
            <a:pPr algn="ctr"/>
            <a:r>
              <a:rPr lang="ru-RU" dirty="0"/>
              <a:t>Используйте U=U в качестве инструмента для... </a:t>
            </a:r>
          </a:p>
          <a:p>
            <a:pPr algn="ctr"/>
            <a:endParaRPr lang="en-US" sz="36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5996E3-75DF-62E7-6624-D9DE2838593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77254" y="6341460"/>
            <a:ext cx="7732820" cy="494745"/>
          </a:xfrm>
        </p:spPr>
        <p:txBody>
          <a:bodyPr/>
          <a:lstStyle/>
          <a:p>
            <a:r>
              <a:rPr lang="en-US" sz="1400" dirty="0"/>
              <a:t>HIV Prevention Branch, Division of Global HIV/TB, CDC, Atlanta</a:t>
            </a:r>
            <a:endParaRPr lang="ru-RU" sz="1400" dirty="0"/>
          </a:p>
          <a:p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EA34EC6-AA76-11A6-ABC9-4473171CF7A9}"/>
              </a:ext>
            </a:extLst>
          </p:cNvPr>
          <p:cNvSpPr/>
          <p:nvPr/>
        </p:nvSpPr>
        <p:spPr>
          <a:xfrm>
            <a:off x="815605" y="1487204"/>
            <a:ext cx="3128630" cy="1307804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chemeClr val="tx1"/>
                </a:solidFill>
              </a:rPr>
              <a:t>Формирования спроса на тестирование на ВИЧ, самотестирование и отслеживание контактов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78F73F6-FF72-215F-3616-19CD7258AD25}"/>
              </a:ext>
            </a:extLst>
          </p:cNvPr>
          <p:cNvSpPr/>
          <p:nvPr/>
        </p:nvSpPr>
        <p:spPr>
          <a:xfrm>
            <a:off x="4650415" y="2893391"/>
            <a:ext cx="3128630" cy="1561651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</a:rPr>
              <a:t>Н=Н</a:t>
            </a:r>
            <a:endParaRPr lang="en-US" sz="6000" b="1" dirty="0">
              <a:solidFill>
                <a:schemeClr val="tx1"/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95780EB-12CA-7DB5-98EC-A1F160202505}"/>
              </a:ext>
            </a:extLst>
          </p:cNvPr>
          <p:cNvSpPr/>
          <p:nvPr/>
        </p:nvSpPr>
        <p:spPr>
          <a:xfrm>
            <a:off x="4650415" y="1185530"/>
            <a:ext cx="3128630" cy="1307804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0BDEEAE-0A4E-7E7A-1622-3D142A2E63B8}"/>
              </a:ext>
            </a:extLst>
          </p:cNvPr>
          <p:cNvSpPr txBox="1"/>
          <p:nvPr/>
        </p:nvSpPr>
        <p:spPr>
          <a:xfrm>
            <a:off x="4973378" y="1423933"/>
            <a:ext cx="25887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Раннего начала лечения 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175155CB-FCDF-BE90-3047-105A82E1CEC6}"/>
              </a:ext>
            </a:extLst>
          </p:cNvPr>
          <p:cNvSpPr/>
          <p:nvPr/>
        </p:nvSpPr>
        <p:spPr>
          <a:xfrm>
            <a:off x="8247765" y="1423933"/>
            <a:ext cx="3128630" cy="1307804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Повышения качества жизни и благополучия ЛЖВ 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2E8FA80-4B9E-ED85-FFEA-11AF752964E9}"/>
              </a:ext>
            </a:extLst>
          </p:cNvPr>
          <p:cNvSpPr/>
          <p:nvPr/>
        </p:nvSpPr>
        <p:spPr>
          <a:xfrm>
            <a:off x="8602183" y="3344952"/>
            <a:ext cx="3128630" cy="461225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1"/>
                </a:solidFill>
              </a:rPr>
              <a:t>Грамотности в вопросах ВИЧ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0993ABE-6BCD-9B2C-2992-472FCA81C033}"/>
              </a:ext>
            </a:extLst>
          </p:cNvPr>
          <p:cNvSpPr/>
          <p:nvPr/>
        </p:nvSpPr>
        <p:spPr>
          <a:xfrm>
            <a:off x="8400164" y="4748598"/>
            <a:ext cx="3128630" cy="1307804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Оспаривания карательных законов, политик и практик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939DFF7E-03F9-1192-17B6-2148D57DB24E}"/>
              </a:ext>
            </a:extLst>
          </p:cNvPr>
          <p:cNvSpPr/>
          <p:nvPr/>
        </p:nvSpPr>
        <p:spPr>
          <a:xfrm>
            <a:off x="4650415" y="5018568"/>
            <a:ext cx="3128630" cy="1307804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Повышения приверженности лечению и подавление вирусной нагрузки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34469D36-6419-FE46-2BC4-2EA9E820660A}"/>
              </a:ext>
            </a:extLst>
          </p:cNvPr>
          <p:cNvSpPr/>
          <p:nvPr/>
        </p:nvSpPr>
        <p:spPr>
          <a:xfrm>
            <a:off x="815605" y="4864484"/>
            <a:ext cx="3128630" cy="1307804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Снижения стигматизации и дискриминации в связи с ВИЧ 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AB4BFBBF-3072-4AD8-D8C5-169010D0566C}"/>
              </a:ext>
            </a:extLst>
          </p:cNvPr>
          <p:cNvSpPr/>
          <p:nvPr/>
        </p:nvSpPr>
        <p:spPr>
          <a:xfrm>
            <a:off x="300908" y="3044411"/>
            <a:ext cx="3128630" cy="1505521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Справедливости в отношении здоровья: обеспечения всеобщего доступа к медицинской помощи и лечению </a:t>
            </a:r>
          </a:p>
        </p:txBody>
      </p:sp>
    </p:spTree>
    <p:extLst>
      <p:ext uri="{BB962C8B-B14F-4D97-AF65-F5344CB8AC3E}">
        <p14:creationId xmlns:p14="http://schemas.microsoft.com/office/powerpoint/2010/main" val="30737104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2CDD716-D6D9-3F35-A53F-B26B328CA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284" y="91440"/>
            <a:ext cx="11994777" cy="1143000"/>
          </a:xfrm>
        </p:spPr>
        <p:txBody>
          <a:bodyPr/>
          <a:lstStyle/>
          <a:p>
            <a:r>
              <a:rPr lang="ru-RU" sz="3200" dirty="0">
                <a:solidFill>
                  <a:srgbClr val="1E5DB2"/>
                </a:solidFill>
              </a:rPr>
              <a:t>Глобальные релизы: Внедрение и масштабирование Н=Н: Руководство  и университет U=U (SAT005 &amp; 014)</a:t>
            </a:r>
            <a:endParaRPr lang="en-US" sz="3200" dirty="0">
              <a:solidFill>
                <a:srgbClr val="1E5DB2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A663416-7B2A-8B87-2B3A-4008A502B6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7239" y="1417637"/>
            <a:ext cx="9674551" cy="5348923"/>
          </a:xfrm>
        </p:spPr>
        <p:txBody>
          <a:bodyPr/>
          <a:lstStyle/>
          <a:p>
            <a:r>
              <a:rPr lang="ru-RU" sz="2000" dirty="0">
                <a:solidFill>
                  <a:srgbClr val="000000"/>
                </a:solidFill>
              </a:rPr>
              <a:t>Неопределяемый = Непередаваемый (Н=Н): </a:t>
            </a:r>
            <a:r>
              <a:rPr lang="ru-RU" sz="2000" b="0" dirty="0">
                <a:solidFill>
                  <a:srgbClr val="000000"/>
                </a:solidFill>
              </a:rPr>
              <a:t>Эффективная, но недостаточно используемая стратегия профилактики, Основной стандарт PEPFAR 13</a:t>
            </a:r>
          </a:p>
          <a:p>
            <a:r>
              <a:rPr lang="ru-RU" sz="2000" dirty="0">
                <a:solidFill>
                  <a:srgbClr val="000000"/>
                </a:solidFill>
              </a:rPr>
              <a:t>Глобальные релизы CDC и Кампания по доступу к услугам профилактики: </a:t>
            </a:r>
          </a:p>
          <a:p>
            <a:pPr lvl="1"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000000"/>
              </a:solidFill>
              <a:hlinkClick r:id="rId3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hlinkClick r:id="rId3"/>
              </a:rPr>
              <a:t>Implementing and Scaling Up U=U: A Resource Guide</a:t>
            </a:r>
            <a:r>
              <a:rPr lang="en-US" sz="2000" dirty="0">
                <a:solidFill>
                  <a:srgbClr val="000000"/>
                </a:solidFill>
              </a:rPr>
              <a:t>: </a:t>
            </a:r>
            <a:r>
              <a:rPr lang="ru-RU" sz="2000" dirty="0">
                <a:solidFill>
                  <a:srgbClr val="000000"/>
                </a:solidFill>
              </a:rPr>
              <a:t>Систематическое руководство по интеграции в клиники и сообщества (например, планирование, реализация, мониторинг и оценка)</a:t>
            </a:r>
          </a:p>
          <a:p>
            <a:pPr marL="380981" lvl="1" indent="0">
              <a:buNone/>
            </a:pPr>
            <a:r>
              <a:rPr lang="ru-RU" sz="2000" dirty="0">
                <a:solidFill>
                  <a:srgbClr val="000000"/>
                </a:solidFill>
              </a:rPr>
              <a:t> </a:t>
            </a:r>
            <a:endParaRPr lang="en-US" sz="2000" dirty="0">
              <a:solidFill>
                <a:srgbClr val="000000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hlinkClick r:id="rId4"/>
              </a:rPr>
              <a:t>U=U University</a:t>
            </a:r>
            <a:r>
              <a:rPr lang="en-US" sz="2000" dirty="0">
                <a:solidFill>
                  <a:srgbClr val="000000"/>
                </a:solidFill>
              </a:rPr>
              <a:t>: </a:t>
            </a:r>
            <a:r>
              <a:rPr lang="ru-RU" sz="2000" dirty="0">
                <a:solidFill>
                  <a:srgbClr val="000000"/>
                </a:solidFill>
              </a:rPr>
              <a:t>Программа  для обучения и расширения возможностей участников с помощью новейших научно обоснованных знаний и практических навыков для эффективной передачи идеи Н=Н 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endParaRPr lang="en-US" sz="2000" strike="sngStrike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ru-RU" sz="2000" dirty="0">
                <a:solidFill>
                  <a:srgbClr val="000000"/>
                </a:solidFill>
              </a:rPr>
              <a:t>Нерешенные вопросы</a:t>
            </a:r>
            <a:r>
              <a:rPr lang="en-US" sz="2000" dirty="0">
                <a:solidFill>
                  <a:srgbClr val="000000"/>
                </a:solidFill>
              </a:rPr>
              <a:t>: </a:t>
            </a:r>
          </a:p>
          <a:p>
            <a:r>
              <a:rPr lang="ru-RU" sz="2000" b="0" dirty="0">
                <a:solidFill>
                  <a:srgbClr val="000000"/>
                </a:solidFill>
              </a:rPr>
              <a:t>Отсутствие данных о странах, внедряющих Н=Н и интегрировавших </a:t>
            </a:r>
            <a:r>
              <a:rPr lang="en-US" sz="2000" b="0" dirty="0">
                <a:solidFill>
                  <a:srgbClr val="000000"/>
                </a:solidFill>
                <a:hlinkClick r:id="rId5"/>
              </a:rPr>
              <a:t>2023 WHO viral suppression policy guidance</a:t>
            </a:r>
            <a:r>
              <a:rPr lang="en-US" sz="2000" b="0" dirty="0">
                <a:solidFill>
                  <a:srgbClr val="000000"/>
                </a:solidFill>
              </a:rPr>
              <a:t> </a:t>
            </a:r>
            <a:r>
              <a:rPr lang="ru-RU" sz="2000" b="0" dirty="0">
                <a:solidFill>
                  <a:srgbClr val="000000"/>
                </a:solidFill>
              </a:rPr>
              <a:t>в национальные руководства по ВИЧ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1F1CF8-81B6-86AC-0402-D5F718F3F49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8E7DCDC-E408-4B61-982D-00D1D5E6AEFC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919F11F5-7020-5E2C-D578-F96D5DC7901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297" y="1055690"/>
            <a:ext cx="1909481" cy="24710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7F33C78F-2A54-7EC1-A548-3AEE16B0290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6" r="4211"/>
          <a:stretch/>
        </p:blipFill>
        <p:spPr>
          <a:xfrm>
            <a:off x="10041395" y="3680319"/>
            <a:ext cx="2016493" cy="18531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2BB138-321A-3776-F5DF-F1229FEFDF72}"/>
              </a:ext>
            </a:extLst>
          </p:cNvPr>
          <p:cNvSpPr txBox="1"/>
          <p:nvPr/>
        </p:nvSpPr>
        <p:spPr>
          <a:xfrm>
            <a:off x="9813061" y="5686986"/>
            <a:ext cx="22448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rgbClr val="000000"/>
                </a:solidFill>
              </a:rPr>
              <a:t>DGHT U=U PoC: </a:t>
            </a:r>
          </a:p>
          <a:p>
            <a:pPr algn="ctr"/>
            <a:r>
              <a:rPr lang="en-US" sz="1400">
                <a:solidFill>
                  <a:srgbClr val="000000"/>
                </a:solidFill>
              </a:rPr>
              <a:t>Monique Carry</a:t>
            </a:r>
          </a:p>
          <a:p>
            <a:pPr algn="ctr"/>
            <a:r>
              <a:rPr lang="en-US" sz="1400">
                <a:solidFill>
                  <a:srgbClr val="000000"/>
                </a:solidFill>
                <a:hlinkClick r:id="rId8"/>
              </a:rPr>
              <a:t>kju8@cdc.gov</a:t>
            </a:r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140018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D47D3EC-790F-4102-DB87-0714E6BDC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81DC3-F56D-C947-8CA8-3D7CB70D6DFE}" type="slidenum">
              <a:rPr lang="en-US" smtClean="0"/>
              <a:t>9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E5AF98-8477-9022-35B1-800563AA44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369065"/>
            <a:ext cx="10515599" cy="457201"/>
          </a:xfrm>
        </p:spPr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D1F1E5-35FA-EAC5-7BD4-9157018B2F5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7958" y="329399"/>
            <a:ext cx="10515599" cy="796925"/>
          </a:xfrm>
        </p:spPr>
        <p:txBody>
          <a:bodyPr>
            <a:normAutofit/>
          </a:bodyPr>
          <a:lstStyle/>
          <a:p>
            <a:r>
              <a:rPr lang="en-US" err="1"/>
              <a:t>PrEParing</a:t>
            </a:r>
            <a:r>
              <a:rPr lang="en-US"/>
              <a:t> for New Products in Africa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595D721-A4A2-09FB-B3AE-0690A68AC659}"/>
              </a:ext>
            </a:extLst>
          </p:cNvPr>
          <p:cNvGrpSpPr/>
          <p:nvPr/>
        </p:nvGrpSpPr>
        <p:grpSpPr>
          <a:xfrm>
            <a:off x="222057" y="5926604"/>
            <a:ext cx="5873942" cy="369332"/>
            <a:chOff x="607670" y="6150974"/>
            <a:chExt cx="5873942" cy="36933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0BF6120-1F1A-559B-12E4-17ACE23895FF}"/>
                </a:ext>
              </a:extLst>
            </p:cNvPr>
            <p:cNvSpPr/>
            <p:nvPr/>
          </p:nvSpPr>
          <p:spPr>
            <a:xfrm>
              <a:off x="607670" y="6150974"/>
              <a:ext cx="587394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28600"/>
              <a:r>
                <a:rPr lang="en-US" b="0" i="1" u="none" strike="noStrike">
                  <a:solidFill>
                    <a:schemeClr val="accent3">
                      <a:lumMod val="50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  <a:hlinkClick r:id="rId3" tooltip="https://www.prepwatch.org/resources/implementation-study-tracker/"/>
                </a:rPr>
                <a:t>Country Planning for Product Introduction Matrix</a:t>
              </a:r>
              <a:endParaRPr lang="en-US" b="0" i="1" u="none" strike="noStrike">
                <a:solidFill>
                  <a:schemeClr val="accent3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EB3E900-47DB-AD6A-37F6-67729A1C88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7671" y="6251813"/>
              <a:ext cx="215900" cy="215900"/>
            </a:xfrm>
            <a:prstGeom prst="rect">
              <a:avLst/>
            </a:prstGeom>
          </p:spPr>
        </p:pic>
      </p:grpSp>
      <p:pic>
        <p:nvPicPr>
          <p:cNvPr id="20" name="Picture 19" descr="A screenshot of a chart&#10;&#10;Description automatically generated">
            <a:extLst>
              <a:ext uri="{FF2B5EF4-FFF2-40B4-BE49-F238E27FC236}">
                <a16:creationId xmlns:a16="http://schemas.microsoft.com/office/drawing/2014/main" id="{4CB4231F-E2C5-971A-CE82-A6CC665754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8445" y="1050799"/>
            <a:ext cx="4992697" cy="4756402"/>
          </a:xfrm>
          <a:prstGeom prst="rect">
            <a:avLst/>
          </a:prstGeom>
        </p:spPr>
      </p:pic>
      <p:pic>
        <p:nvPicPr>
          <p:cNvPr id="22" name="Picture 21" descr="A screenshot of a document&#10;&#10;Description automatically generated">
            <a:extLst>
              <a:ext uri="{FF2B5EF4-FFF2-40B4-BE49-F238E27FC236}">
                <a16:creationId xmlns:a16="http://schemas.microsoft.com/office/drawing/2014/main" id="{DCDE1D5C-3ECE-A83B-7511-C1AF69E697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295" y="1050799"/>
            <a:ext cx="6507554" cy="47564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1454CA9-027D-5B9E-187C-703D1F807A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921BB9-D6DA-1CDD-30BE-D70263828B96}"/>
              </a:ext>
            </a:extLst>
          </p:cNvPr>
          <p:cNvSpPr txBox="1"/>
          <p:nvPr/>
        </p:nvSpPr>
        <p:spPr>
          <a:xfrm>
            <a:off x="838198" y="2970433"/>
            <a:ext cx="105155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Доконтактная</a:t>
            </a:r>
            <a:r>
              <a:rPr lang="ru-RU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профилактика (ДКП)</a:t>
            </a:r>
          </a:p>
        </p:txBody>
      </p:sp>
    </p:spTree>
    <p:extLst>
      <p:ext uri="{BB962C8B-B14F-4D97-AF65-F5344CB8AC3E}">
        <p14:creationId xmlns:p14="http://schemas.microsoft.com/office/powerpoint/2010/main" val="25733158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heme/theme1.xml><?xml version="1.0" encoding="utf-8"?>
<a:theme xmlns:a="http://schemas.openxmlformats.org/drawingml/2006/main" name="PEPFAR Theme">
  <a:themeElements>
    <a:clrScheme name="PEPFAR">
      <a:dk1>
        <a:srgbClr val="16181A"/>
      </a:dk1>
      <a:lt1>
        <a:srgbClr val="FFFFFF"/>
      </a:lt1>
      <a:dk2>
        <a:srgbClr val="0A2134"/>
      </a:dk2>
      <a:lt2>
        <a:srgbClr val="0A314D"/>
      </a:lt2>
      <a:accent1>
        <a:srgbClr val="1B2755"/>
      </a:accent1>
      <a:accent2>
        <a:srgbClr val="165895"/>
      </a:accent2>
      <a:accent3>
        <a:srgbClr val="951C1F"/>
      </a:accent3>
      <a:accent4>
        <a:srgbClr val="D4622A"/>
      </a:accent4>
      <a:accent5>
        <a:srgbClr val="007C84"/>
      </a:accent5>
      <a:accent6>
        <a:srgbClr val="01604E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EPFAR Theme" id="{D554F53B-AEC7-4F82-A0D6-B045BF4FA345}" vid="{26E8B40A-6C7F-4326-89A2-440D0D9D62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220083e-302b-47bb-ba56-60a2f861be6d" xsi:nil="true"/>
    <lcf76f155ced4ddcb4097134ff3c332f xmlns="32b21f25-3ab7-4000-82a9-c3950ebda7a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EF57E99566666469F3F230A0E22839A" ma:contentTypeVersion="18" ma:contentTypeDescription="Create a new document." ma:contentTypeScope="" ma:versionID="15e02f1b22b2711a5c2eff6f6100a992">
  <xsd:schema xmlns:xsd="http://www.w3.org/2001/XMLSchema" xmlns:xs="http://www.w3.org/2001/XMLSchema" xmlns:p="http://schemas.microsoft.com/office/2006/metadata/properties" xmlns:ns2="32b21f25-3ab7-4000-82a9-c3950ebda7a7" xmlns:ns3="e220083e-302b-47bb-ba56-60a2f861be6d" targetNamespace="http://schemas.microsoft.com/office/2006/metadata/properties" ma:root="true" ma:fieldsID="8a7eebf18dad61212f0ecbfeae2a3e74" ns2:_="" ns3:_="">
    <xsd:import namespace="32b21f25-3ab7-4000-82a9-c3950ebda7a7"/>
    <xsd:import namespace="e220083e-302b-47bb-ba56-60a2f861be6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b21f25-3ab7-4000-82a9-c3950ebda7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94767d08-2742-46f5-905b-88795b83120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20083e-302b-47bb-ba56-60a2f861be6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e0bfd4f-5ed5-4c8b-a150-967217534e2d}" ma:internalName="TaxCatchAll" ma:showField="CatchAllData" ma:web="e220083e-302b-47bb-ba56-60a2f861be6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AACD094-C1B1-4057-A0A0-F1BC5626EB8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4D45052-055E-4988-A1F4-5E6A47495995}">
  <ds:schemaRefs>
    <ds:schemaRef ds:uri="32b21f25-3ab7-4000-82a9-c3950ebda7a7"/>
    <ds:schemaRef ds:uri="http://schemas.openxmlformats.org/package/2006/metadata/core-properties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  <ds:schemaRef ds:uri="http://schemas.microsoft.com/office/2006/documentManagement/types"/>
    <ds:schemaRef ds:uri="e220083e-302b-47bb-ba56-60a2f861be6d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F1A17764-7C9D-4EDD-88AC-FDF654C93ADD}">
  <ds:schemaRefs>
    <ds:schemaRef ds:uri="32b21f25-3ab7-4000-82a9-c3950ebda7a7"/>
    <ds:schemaRef ds:uri="e220083e-302b-47bb-ba56-60a2f861be6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0/xmlns/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PEPFAR Theme</Template>
  <TotalTime>13775</TotalTime>
  <Words>3095</Words>
  <Application>Microsoft Office PowerPoint</Application>
  <PresentationFormat>Widescreen</PresentationFormat>
  <Paragraphs>318</Paragraphs>
  <Slides>26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7" baseType="lpstr">
      <vt:lpstr>Arial</vt:lpstr>
      <vt:lpstr>Calibri</vt:lpstr>
      <vt:lpstr>Calibri Light</vt:lpstr>
      <vt:lpstr>Corbel</vt:lpstr>
      <vt:lpstr>Courier New</vt:lpstr>
      <vt:lpstr>Myriad Web Pro</vt:lpstr>
      <vt:lpstr>Noto Sans Symbols</vt:lpstr>
      <vt:lpstr>Source Sans Pro</vt:lpstr>
      <vt:lpstr>Wingdings</vt:lpstr>
      <vt:lpstr>Wingdings,Sans-Serif</vt:lpstr>
      <vt:lpstr>PEPFAR Theme</vt:lpstr>
      <vt:lpstr>Международный опыт реализации мер по предотвращению ВИЧ-инфекции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Глобальные релизы: Внедрение и масштабирование Н=Н: Руководство  и университет U=U (SAT005 &amp; 014)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e-PrEPPY: Так же просто, как 1-2-3-1-2-3!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Рақмет! 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Karyn DeLuca</dc:creator>
  <cp:lastModifiedBy>Aitmagambetova, Indira (CDC/GHC/DGHT)</cp:lastModifiedBy>
  <cp:revision>7</cp:revision>
  <dcterms:created xsi:type="dcterms:W3CDTF">2016-06-15T16:19:40Z</dcterms:created>
  <dcterms:modified xsi:type="dcterms:W3CDTF">2024-11-25T19:22:03Z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665d9ee-429a-4d5f-97cc-cfb56e044a6e_Enabled">
    <vt:lpwstr>true</vt:lpwstr>
  </property>
  <property fmtid="{D5CDD505-2E9C-101B-9397-08002B2CF9AE}" pid="3" name="MSIP_Label_1665d9ee-429a-4d5f-97cc-cfb56e044a6e_SetDate">
    <vt:lpwstr>2024-01-10T16:14:59Z</vt:lpwstr>
  </property>
  <property fmtid="{D5CDD505-2E9C-101B-9397-08002B2CF9AE}" pid="4" name="MSIP_Label_1665d9ee-429a-4d5f-97cc-cfb56e044a6e_Method">
    <vt:lpwstr>Privileged</vt:lpwstr>
  </property>
  <property fmtid="{D5CDD505-2E9C-101B-9397-08002B2CF9AE}" pid="5" name="MSIP_Label_1665d9ee-429a-4d5f-97cc-cfb56e044a6e_Name">
    <vt:lpwstr>1665d9ee-429a-4d5f-97cc-cfb56e044a6e</vt:lpwstr>
  </property>
  <property fmtid="{D5CDD505-2E9C-101B-9397-08002B2CF9AE}" pid="6" name="MSIP_Label_1665d9ee-429a-4d5f-97cc-cfb56e044a6e_SiteId">
    <vt:lpwstr>66cf5074-5afe-48d1-a691-a12b2121f44b</vt:lpwstr>
  </property>
  <property fmtid="{D5CDD505-2E9C-101B-9397-08002B2CF9AE}" pid="7" name="MSIP_Label_1665d9ee-429a-4d5f-97cc-cfb56e044a6e_ActionId">
    <vt:lpwstr>f5fa8f15-1620-40a8-9d8d-12a5285c950b</vt:lpwstr>
  </property>
  <property fmtid="{D5CDD505-2E9C-101B-9397-08002B2CF9AE}" pid="8" name="MSIP_Label_1665d9ee-429a-4d5f-97cc-cfb56e044a6e_ContentBits">
    <vt:lpwstr>0</vt:lpwstr>
  </property>
  <property fmtid="{D5CDD505-2E9C-101B-9397-08002B2CF9AE}" pid="9" name="ContentTypeId">
    <vt:lpwstr>0x0101009EF57E99566666469F3F230A0E22839A</vt:lpwstr>
  </property>
  <property fmtid="{D5CDD505-2E9C-101B-9397-08002B2CF9AE}" pid="10" name="MSIP_Label_8af03ff0-41c5-4c41-b55e-fabb8fae94be_Enabled">
    <vt:lpwstr>true</vt:lpwstr>
  </property>
  <property fmtid="{D5CDD505-2E9C-101B-9397-08002B2CF9AE}" pid="11" name="MSIP_Label_8af03ff0-41c5-4c41-b55e-fabb8fae94be_SetDate">
    <vt:lpwstr>2024-03-13T16:43:42Z</vt:lpwstr>
  </property>
  <property fmtid="{D5CDD505-2E9C-101B-9397-08002B2CF9AE}" pid="12" name="MSIP_Label_8af03ff0-41c5-4c41-b55e-fabb8fae94be_Method">
    <vt:lpwstr>Privileged</vt:lpwstr>
  </property>
  <property fmtid="{D5CDD505-2E9C-101B-9397-08002B2CF9AE}" pid="13" name="MSIP_Label_8af03ff0-41c5-4c41-b55e-fabb8fae94be_Name">
    <vt:lpwstr>8af03ff0-41c5-4c41-b55e-fabb8fae94be</vt:lpwstr>
  </property>
  <property fmtid="{D5CDD505-2E9C-101B-9397-08002B2CF9AE}" pid="14" name="MSIP_Label_8af03ff0-41c5-4c41-b55e-fabb8fae94be_SiteId">
    <vt:lpwstr>fba7ea23-ceb4-4981-a5f2-b72c62ac5bb0</vt:lpwstr>
  </property>
  <property fmtid="{D5CDD505-2E9C-101B-9397-08002B2CF9AE}" pid="15" name="MSIP_Label_8af03ff0-41c5-4c41-b55e-fabb8fae94be_ActionId">
    <vt:lpwstr>b703f115-5940-4618-87a1-0843c9cfb8bf</vt:lpwstr>
  </property>
  <property fmtid="{D5CDD505-2E9C-101B-9397-08002B2CF9AE}" pid="16" name="MSIP_Label_8af03ff0-41c5-4c41-b55e-fabb8fae94be_ContentBits">
    <vt:lpwstr>0</vt:lpwstr>
  </property>
  <property fmtid="{D5CDD505-2E9C-101B-9397-08002B2CF9AE}" pid="17" name="TaxKeyword">
    <vt:lpwstr/>
  </property>
  <property fmtid="{D5CDD505-2E9C-101B-9397-08002B2CF9AE}" pid="18" name="MediaServiceImageTags">
    <vt:lpwstr/>
  </property>
</Properties>
</file>