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8" r:id="rId6"/>
    <p:sldId id="260" r:id="rId7"/>
    <p:sldId id="273" r:id="rId8"/>
    <p:sldId id="269" r:id="rId9"/>
    <p:sldId id="270" r:id="rId10"/>
    <p:sldId id="271" r:id="rId11"/>
    <p:sldId id="272" r:id="rId12"/>
    <p:sldId id="274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4F6F8"/>
    <a:srgbClr val="C8973F"/>
    <a:srgbClr val="1C7293"/>
    <a:srgbClr val="0F2E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15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1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E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0" descr="bg_title_ce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2" y="0"/>
            <a:ext cx="12191695" cy="68580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C8973F"/>
          </a:solidFill>
          <a:ln/>
        </p:spPr>
      </p:sp>
      <p:sp>
        <p:nvSpPr>
          <p:cNvPr id="3" name="Text 1"/>
          <p:cNvSpPr/>
          <p:nvPr/>
        </p:nvSpPr>
        <p:spPr>
          <a:xfrm>
            <a:off x="1627632" y="479663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Агентство</a:t>
            </a:r>
            <a:r>
              <a:rPr lang="en-US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Республики</a:t>
            </a:r>
            <a:r>
              <a:rPr lang="en-US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Казахстан</a:t>
            </a:r>
            <a:endParaRPr lang="en-US" sz="1300" dirty="0"/>
          </a:p>
          <a:p>
            <a:pPr marL="0" indent="0">
              <a:buNone/>
            </a:pPr>
            <a:r>
              <a:rPr lang="ru-RU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</a:t>
            </a:r>
            <a:r>
              <a:rPr lang="en-US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делам</a:t>
            </a:r>
            <a:r>
              <a:rPr lang="en-US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государственной</a:t>
            </a:r>
            <a:r>
              <a:rPr lang="en-US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300" kern="0" spc="150" dirty="0" smtClean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службы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914400" y="2286000"/>
            <a:ext cx="98755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Методические рекомендации</a:t>
            </a:r>
            <a:endParaRPr lang="en-US" sz="36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6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</a:t>
            </a: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проведению внутреннего анализа</a:t>
            </a:r>
            <a:endParaRPr lang="en-US" sz="36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коррупционных рисков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914400" y="5736869"/>
            <a:ext cx="2011680" cy="45720"/>
          </a:xfrm>
          <a:prstGeom prst="rect">
            <a:avLst/>
          </a:prstGeom>
          <a:solidFill>
            <a:srgbClr val="C8973F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6011189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A9C0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Астана, 2026</a:t>
            </a:r>
            <a:endParaRPr lang="en-US" sz="1400" dirty="0"/>
          </a:p>
        </p:txBody>
      </p:sp>
      <p:pic>
        <p:nvPicPr>
          <p:cNvPr id="8" name="Image 1" descr="emble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92981"/>
            <a:ext cx="713232" cy="740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12191695" cy="50292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41788"/>
            <a:ext cx="11155680" cy="4308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1" i="0" dirty="0" err="1">
                <a:solidFill>
                  <a:srgbClr val="FFFFFF"/>
                </a:solidFill>
                <a:latin typeface="Arial"/>
              </a:rPr>
              <a:t>Должности</a:t>
            </a:r>
            <a:r>
              <a:rPr sz="2800" b="1" i="0" dirty="0">
                <a:solidFill>
                  <a:srgbClr val="FFFFFF"/>
                </a:solidFill>
                <a:latin typeface="Arial"/>
              </a:rPr>
              <a:t>, </a:t>
            </a:r>
            <a:r>
              <a:rPr sz="2800" b="1" i="0" dirty="0" err="1">
                <a:solidFill>
                  <a:srgbClr val="FFFFFF"/>
                </a:solidFill>
                <a:latin typeface="Arial"/>
              </a:rPr>
              <a:t>подверженные</a:t>
            </a:r>
            <a:r>
              <a:rPr sz="2800" b="1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Arial"/>
              </a:rPr>
              <a:t>коррупционным</a:t>
            </a:r>
            <a:r>
              <a:rPr sz="2800" b="1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Arial"/>
              </a:rPr>
              <a:t>рискам</a:t>
            </a:r>
            <a:endParaRPr sz="28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7200" y="1325880"/>
            <a:ext cx="557784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21792" y="1435607"/>
            <a:ext cx="5285232" cy="246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1" i="0" dirty="0" err="1">
                <a:solidFill>
                  <a:srgbClr val="0F2E4C"/>
                </a:solidFill>
                <a:latin typeface="Arial"/>
              </a:rPr>
              <a:t>Руководители</a:t>
            </a:r>
            <a:endParaRPr sz="16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1792" y="1857090"/>
            <a:ext cx="5285232" cy="913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400" b="0" i="0" dirty="0" err="1">
                <a:solidFill>
                  <a:srgbClr val="17242E"/>
                </a:solidFill>
                <a:latin typeface="Arial"/>
              </a:rPr>
              <a:t>Относятся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к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должностям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подверженным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коррупционным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рискам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без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анализа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функциональных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обязанностей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smtClean="0">
                <a:solidFill>
                  <a:srgbClr val="17242E"/>
                </a:solidFill>
                <a:latin typeface="Arial"/>
              </a:rPr>
              <a:t>в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силу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права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принимать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решения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осуществлять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организационно-хозяйственные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функции</a:t>
            </a:r>
            <a:endParaRPr sz="14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72200" y="1325880"/>
            <a:ext cx="553212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336792" y="1435607"/>
            <a:ext cx="5239512" cy="246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1" i="0" dirty="0" err="1">
                <a:solidFill>
                  <a:srgbClr val="0F2E4C"/>
                </a:solidFill>
                <a:latin typeface="Arial"/>
              </a:rPr>
              <a:t>Исполнители</a:t>
            </a:r>
            <a:endParaRPr sz="14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36792" y="1857090"/>
            <a:ext cx="5239512" cy="913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400" b="0" i="0" dirty="0" err="1">
                <a:solidFill>
                  <a:srgbClr val="17242E"/>
                </a:solidFill>
                <a:latin typeface="Arial"/>
              </a:rPr>
              <a:t>Уровень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подверженности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определяется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по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списку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коррупциогенных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функций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с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учётом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функциональных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особенностей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степени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свободы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принятия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решений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интенсивности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контактов</a:t>
            </a:r>
            <a:endParaRPr sz="14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5981" y="3374753"/>
            <a:ext cx="1124712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8000"/>
              </a:lnSpc>
            </a:pPr>
            <a:r>
              <a:rPr lang="ru-RU" b="1" dirty="0" smtClean="0">
                <a:solidFill>
                  <a:srgbClr val="C8973F"/>
                </a:solidFill>
                <a:latin typeface="Arial"/>
              </a:rPr>
              <a:t>Формирование и применение перечня</a:t>
            </a:r>
            <a:endParaRPr lang="ru-RU" b="1" dirty="0">
              <a:solidFill>
                <a:srgbClr val="C8973F"/>
              </a:solidFill>
              <a:latin typeface="Arial"/>
            </a:endParaRPr>
          </a:p>
        </p:txBody>
      </p:sp>
      <p:sp>
        <p:nvSpPr>
          <p:cNvPr id="65" name="Rounded Rectangle 12"/>
          <p:cNvSpPr/>
          <p:nvPr/>
        </p:nvSpPr>
        <p:spPr>
          <a:xfrm>
            <a:off x="455981" y="4005568"/>
            <a:ext cx="3616757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66" name="Oval 13"/>
          <p:cNvSpPr/>
          <p:nvPr/>
        </p:nvSpPr>
        <p:spPr>
          <a:xfrm>
            <a:off x="533917" y="4142729"/>
            <a:ext cx="326324" cy="329184"/>
          </a:xfrm>
          <a:prstGeom prst="ellipse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67" name="TextBox 14"/>
          <p:cNvSpPr txBox="1"/>
          <p:nvPr/>
        </p:nvSpPr>
        <p:spPr>
          <a:xfrm>
            <a:off x="533917" y="4220053"/>
            <a:ext cx="326324" cy="17453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8000"/>
              </a:lnSpc>
            </a:pPr>
            <a:r>
              <a:rPr sz="1050" b="1" i="0" dirty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8" name="TextBox 15"/>
          <p:cNvSpPr txBox="1"/>
          <p:nvPr/>
        </p:nvSpPr>
        <p:spPr>
          <a:xfrm>
            <a:off x="920357" y="4170161"/>
            <a:ext cx="3053437" cy="290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5000"/>
              </a:lnSpc>
            </a:pPr>
            <a:r>
              <a:rPr b="1" i="0" dirty="0" err="1">
                <a:solidFill>
                  <a:srgbClr val="0F2E4C"/>
                </a:solidFill>
                <a:latin typeface="Arial"/>
              </a:rPr>
              <a:t>Форма перечня</a:t>
            </a:r>
            <a:endParaRPr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69" name="TextBox 16"/>
          <p:cNvSpPr txBox="1"/>
          <p:nvPr/>
        </p:nvSpPr>
        <p:spPr>
          <a:xfrm>
            <a:off x="920357" y="4535921"/>
            <a:ext cx="3053437" cy="6730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8000"/>
              </a:lnSpc>
            </a:pPr>
            <a:r>
              <a:rPr sz="1350" b="0" i="0" dirty="0" err="1">
                <a:solidFill>
                  <a:srgbClr val="17242E"/>
                </a:solidFill>
                <a:latin typeface="Arial"/>
              </a:rPr>
              <a:t>Перечень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формируется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по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форме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согласно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приложению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lang="kk-KZ" sz="1350" dirty="0">
                <a:solidFill>
                  <a:srgbClr val="17242E"/>
                </a:solidFill>
                <a:latin typeface="Arial"/>
              </a:rPr>
              <a:t>6</a:t>
            </a:r>
            <a:r>
              <a:rPr sz="135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к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Методическим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рекомендациям</a:t>
            </a:r>
            <a:endParaRPr sz="135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70" name="Rounded Rectangle 17"/>
          <p:cNvSpPr/>
          <p:nvPr/>
        </p:nvSpPr>
        <p:spPr>
          <a:xfrm>
            <a:off x="4271772" y="4005568"/>
            <a:ext cx="3616757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71" name="Oval 18"/>
          <p:cNvSpPr/>
          <p:nvPr/>
        </p:nvSpPr>
        <p:spPr>
          <a:xfrm>
            <a:off x="4349708" y="4142729"/>
            <a:ext cx="326324" cy="329184"/>
          </a:xfrm>
          <a:prstGeom prst="ellipse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72" name="TextBox 19"/>
          <p:cNvSpPr txBox="1"/>
          <p:nvPr/>
        </p:nvSpPr>
        <p:spPr>
          <a:xfrm>
            <a:off x="4349708" y="4220053"/>
            <a:ext cx="326324" cy="17453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8000"/>
              </a:lnSpc>
            </a:pPr>
            <a:r>
              <a:rPr sz="105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73" name="TextBox 20"/>
          <p:cNvSpPr txBox="1"/>
          <p:nvPr/>
        </p:nvSpPr>
        <p:spPr>
          <a:xfrm>
            <a:off x="4736148" y="4170161"/>
            <a:ext cx="3053437" cy="290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5000"/>
              </a:lnSpc>
            </a:pPr>
            <a:r>
              <a:rPr b="1" i="0" dirty="0" err="1">
                <a:solidFill>
                  <a:srgbClr val="0F2E4C"/>
                </a:solidFill>
                <a:latin typeface="Arial"/>
              </a:rPr>
              <a:t>Уровень риска</a:t>
            </a:r>
            <a:endParaRPr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74" name="TextBox 21"/>
          <p:cNvSpPr txBox="1"/>
          <p:nvPr/>
        </p:nvSpPr>
        <p:spPr>
          <a:xfrm>
            <a:off x="4736148" y="4535921"/>
            <a:ext cx="3053437" cy="11051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8000"/>
              </a:lnSpc>
            </a:pPr>
            <a:r>
              <a:rPr sz="1350" b="0" i="0" dirty="0" err="1">
                <a:solidFill>
                  <a:srgbClr val="17242E"/>
                </a:solidFill>
                <a:latin typeface="Arial"/>
              </a:rPr>
              <a:t>По каждой должности, включённой в перечень, указывается уровень коррупционных рисков, определяемый в соответствии с разделом 4</a:t>
            </a:r>
            <a:endParaRPr sz="135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75" name="Rounded Rectangle 22"/>
          <p:cNvSpPr/>
          <p:nvPr/>
        </p:nvSpPr>
        <p:spPr>
          <a:xfrm>
            <a:off x="8087563" y="4005568"/>
            <a:ext cx="3616757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76" name="Oval 23"/>
          <p:cNvSpPr/>
          <p:nvPr/>
        </p:nvSpPr>
        <p:spPr>
          <a:xfrm>
            <a:off x="8165499" y="4142729"/>
            <a:ext cx="326324" cy="329184"/>
          </a:xfrm>
          <a:prstGeom prst="ellipse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77" name="TextBox 24"/>
          <p:cNvSpPr txBox="1"/>
          <p:nvPr/>
        </p:nvSpPr>
        <p:spPr>
          <a:xfrm>
            <a:off x="8165499" y="4220053"/>
            <a:ext cx="326324" cy="17453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8000"/>
              </a:lnSpc>
            </a:pPr>
            <a:r>
              <a:rPr sz="105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78" name="TextBox 25"/>
          <p:cNvSpPr txBox="1"/>
          <p:nvPr/>
        </p:nvSpPr>
        <p:spPr>
          <a:xfrm>
            <a:off x="8551939" y="4170161"/>
            <a:ext cx="3053437" cy="290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5000"/>
              </a:lnSpc>
            </a:pPr>
            <a:r>
              <a:rPr b="1" i="0">
                <a:solidFill>
                  <a:srgbClr val="0F2E4C"/>
                </a:solidFill>
                <a:latin typeface="Arial"/>
              </a:rPr>
              <a:t>Применение перечня</a:t>
            </a:r>
          </a:p>
        </p:txBody>
      </p:sp>
      <p:sp>
        <p:nvSpPr>
          <p:cNvPr id="79" name="TextBox 26"/>
          <p:cNvSpPr txBox="1"/>
          <p:nvPr/>
        </p:nvSpPr>
        <p:spPr>
          <a:xfrm>
            <a:off x="8551939" y="4535921"/>
            <a:ext cx="3053437" cy="11051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8000"/>
              </a:lnSpc>
            </a:pPr>
            <a:r>
              <a:rPr sz="1350" b="0" i="0" dirty="0" err="1">
                <a:solidFill>
                  <a:srgbClr val="17242E"/>
                </a:solidFill>
                <a:latin typeface="Arial"/>
              </a:rPr>
              <a:t>Используется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уполномоченными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по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этике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антикоррупционными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комплаенс-службами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иными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подразделениями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при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организации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системной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профилактической</a:t>
            </a:r>
            <a:r>
              <a:rPr sz="135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350" b="0" i="0" dirty="0" err="1">
                <a:solidFill>
                  <a:srgbClr val="17242E"/>
                </a:solidFill>
                <a:latin typeface="Arial"/>
              </a:rPr>
              <a:t>работы</a:t>
            </a:r>
            <a:endParaRPr sz="1350" b="0" i="0" dirty="0">
              <a:solidFill>
                <a:srgbClr val="17242E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60120"/>
          </a:xfrm>
          <a:prstGeom prst="rect">
            <a:avLst/>
          </a:prstGeom>
          <a:solidFill>
            <a:srgbClr val="0F2E4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161520" cy="50292"/>
          </a:xfrm>
          <a:prstGeom prst="rect">
            <a:avLst/>
          </a:prstGeom>
          <a:solidFill>
            <a:srgbClr val="C897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502920" y="230886"/>
            <a:ext cx="11155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Карта рисков и план мероприятий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02920" y="1234440"/>
            <a:ext cx="11155680" cy="514350"/>
          </a:xfrm>
          <a:prstGeom prst="roundRect">
            <a:avLst>
              <a:gd name="adj" fmla="val 8571"/>
            </a:avLst>
          </a:prstGeom>
          <a:solidFill>
            <a:srgbClr val="0F2E4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502920" y="1234440"/>
            <a:ext cx="11155680" cy="4594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риска  =  Вероятность  ×  Влияние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62700" y="1804197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234440" y="1804197"/>
            <a:ext cx="621792" cy="566928"/>
          </a:xfrm>
          <a:prstGeom prst="rect">
            <a:avLst/>
          </a:prstGeom>
          <a:solidFill>
            <a:srgbClr val="F0DA8A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10" name="Text 8"/>
          <p:cNvSpPr/>
          <p:nvPr/>
        </p:nvSpPr>
        <p:spPr>
          <a:xfrm>
            <a:off x="1234440" y="1804197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892808" y="1804197"/>
            <a:ext cx="621792" cy="566928"/>
          </a:xfrm>
          <a:prstGeom prst="rect">
            <a:avLst/>
          </a:prstGeom>
          <a:solidFill>
            <a:srgbClr val="E8A55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12" name="Text 10"/>
          <p:cNvSpPr/>
          <p:nvPr/>
        </p:nvSpPr>
        <p:spPr>
          <a:xfrm>
            <a:off x="1892808" y="1804197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551176" y="1804197"/>
            <a:ext cx="621792" cy="566928"/>
          </a:xfrm>
          <a:prstGeom prst="rect">
            <a:avLst/>
          </a:prstGeom>
          <a:solidFill>
            <a:srgbClr val="E8A55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14" name="Text 12"/>
          <p:cNvSpPr/>
          <p:nvPr/>
        </p:nvSpPr>
        <p:spPr>
          <a:xfrm>
            <a:off x="2551176" y="1804197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209544" y="1804197"/>
            <a:ext cx="621792" cy="566928"/>
          </a:xfrm>
          <a:prstGeom prst="rect">
            <a:avLst/>
          </a:prstGeom>
          <a:solidFill>
            <a:srgbClr val="D96B5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16" name="Text 14"/>
          <p:cNvSpPr/>
          <p:nvPr/>
        </p:nvSpPr>
        <p:spPr>
          <a:xfrm>
            <a:off x="3209544" y="1804197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867912" y="1804197"/>
            <a:ext cx="621792" cy="566928"/>
          </a:xfrm>
          <a:prstGeom prst="rect">
            <a:avLst/>
          </a:prstGeom>
          <a:solidFill>
            <a:srgbClr val="D96B5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18" name="Text 16"/>
          <p:cNvSpPr/>
          <p:nvPr/>
        </p:nvSpPr>
        <p:spPr>
          <a:xfrm>
            <a:off x="3867912" y="1804197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62700" y="2407701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234440" y="2407701"/>
            <a:ext cx="621792" cy="566928"/>
          </a:xfrm>
          <a:prstGeom prst="rect">
            <a:avLst/>
          </a:prstGeom>
          <a:solidFill>
            <a:srgbClr val="A9CFA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21" name="Text 19"/>
          <p:cNvSpPr/>
          <p:nvPr/>
        </p:nvSpPr>
        <p:spPr>
          <a:xfrm>
            <a:off x="1234440" y="2407701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1892808" y="2407701"/>
            <a:ext cx="621792" cy="566928"/>
          </a:xfrm>
          <a:prstGeom prst="rect">
            <a:avLst/>
          </a:prstGeom>
          <a:solidFill>
            <a:srgbClr val="F0DA8A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23" name="Text 21"/>
          <p:cNvSpPr/>
          <p:nvPr/>
        </p:nvSpPr>
        <p:spPr>
          <a:xfrm>
            <a:off x="1892808" y="2407701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2551176" y="2407701"/>
            <a:ext cx="621792" cy="566928"/>
          </a:xfrm>
          <a:prstGeom prst="rect">
            <a:avLst/>
          </a:prstGeom>
          <a:solidFill>
            <a:srgbClr val="E8A55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25" name="Text 23"/>
          <p:cNvSpPr/>
          <p:nvPr/>
        </p:nvSpPr>
        <p:spPr>
          <a:xfrm>
            <a:off x="2551176" y="2407701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209544" y="2407701"/>
            <a:ext cx="621792" cy="566928"/>
          </a:xfrm>
          <a:prstGeom prst="rect">
            <a:avLst/>
          </a:prstGeom>
          <a:solidFill>
            <a:srgbClr val="D96B5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27" name="Text 25"/>
          <p:cNvSpPr/>
          <p:nvPr/>
        </p:nvSpPr>
        <p:spPr>
          <a:xfrm>
            <a:off x="3209544" y="2407701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3867912" y="2407701"/>
            <a:ext cx="621792" cy="566928"/>
          </a:xfrm>
          <a:prstGeom prst="rect">
            <a:avLst/>
          </a:prstGeom>
          <a:solidFill>
            <a:srgbClr val="D96B5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29" name="Text 27"/>
          <p:cNvSpPr/>
          <p:nvPr/>
        </p:nvSpPr>
        <p:spPr>
          <a:xfrm>
            <a:off x="3867912" y="2407701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62700" y="3011205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1234440" y="3011205"/>
            <a:ext cx="621792" cy="566928"/>
          </a:xfrm>
          <a:prstGeom prst="rect">
            <a:avLst/>
          </a:prstGeom>
          <a:solidFill>
            <a:srgbClr val="A9CFA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32" name="Text 30"/>
          <p:cNvSpPr/>
          <p:nvPr/>
        </p:nvSpPr>
        <p:spPr>
          <a:xfrm>
            <a:off x="1234440" y="3011205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1892808" y="3011205"/>
            <a:ext cx="621792" cy="566928"/>
          </a:xfrm>
          <a:prstGeom prst="rect">
            <a:avLst/>
          </a:prstGeom>
          <a:solidFill>
            <a:srgbClr val="F0DA8A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34" name="Text 32"/>
          <p:cNvSpPr/>
          <p:nvPr/>
        </p:nvSpPr>
        <p:spPr>
          <a:xfrm>
            <a:off x="1892808" y="3011205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2551176" y="3011205"/>
            <a:ext cx="621792" cy="566928"/>
          </a:xfrm>
          <a:prstGeom prst="rect">
            <a:avLst/>
          </a:prstGeom>
          <a:solidFill>
            <a:srgbClr val="F0DA8A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36" name="Text 34"/>
          <p:cNvSpPr/>
          <p:nvPr/>
        </p:nvSpPr>
        <p:spPr>
          <a:xfrm>
            <a:off x="2551176" y="3011205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3209544" y="3011205"/>
            <a:ext cx="621792" cy="566928"/>
          </a:xfrm>
          <a:prstGeom prst="rect">
            <a:avLst/>
          </a:prstGeom>
          <a:solidFill>
            <a:srgbClr val="E8A55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38" name="Text 36"/>
          <p:cNvSpPr/>
          <p:nvPr/>
        </p:nvSpPr>
        <p:spPr>
          <a:xfrm>
            <a:off x="3209544" y="3011205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3867912" y="3011205"/>
            <a:ext cx="621792" cy="566928"/>
          </a:xfrm>
          <a:prstGeom prst="rect">
            <a:avLst/>
          </a:prstGeom>
          <a:solidFill>
            <a:srgbClr val="E8A55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40" name="Text 38"/>
          <p:cNvSpPr/>
          <p:nvPr/>
        </p:nvSpPr>
        <p:spPr>
          <a:xfrm>
            <a:off x="3867912" y="3011205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62700" y="3614709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1234440" y="3614709"/>
            <a:ext cx="621792" cy="566928"/>
          </a:xfrm>
          <a:prstGeom prst="rect">
            <a:avLst/>
          </a:prstGeom>
          <a:solidFill>
            <a:srgbClr val="A9CFA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43" name="Text 41"/>
          <p:cNvSpPr/>
          <p:nvPr/>
        </p:nvSpPr>
        <p:spPr>
          <a:xfrm>
            <a:off x="1234440" y="3614709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1892808" y="3614709"/>
            <a:ext cx="621792" cy="566928"/>
          </a:xfrm>
          <a:prstGeom prst="rect">
            <a:avLst/>
          </a:prstGeom>
          <a:solidFill>
            <a:srgbClr val="A9CFA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45" name="Text 43"/>
          <p:cNvSpPr/>
          <p:nvPr/>
        </p:nvSpPr>
        <p:spPr>
          <a:xfrm>
            <a:off x="1892808" y="3614709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46" name="Shape 44"/>
          <p:cNvSpPr/>
          <p:nvPr/>
        </p:nvSpPr>
        <p:spPr>
          <a:xfrm>
            <a:off x="2551176" y="3614709"/>
            <a:ext cx="621792" cy="566928"/>
          </a:xfrm>
          <a:prstGeom prst="rect">
            <a:avLst/>
          </a:prstGeom>
          <a:solidFill>
            <a:srgbClr val="F0DA8A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47" name="Text 45"/>
          <p:cNvSpPr/>
          <p:nvPr/>
        </p:nvSpPr>
        <p:spPr>
          <a:xfrm>
            <a:off x="2551176" y="3614709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48" name="Shape 46"/>
          <p:cNvSpPr/>
          <p:nvPr/>
        </p:nvSpPr>
        <p:spPr>
          <a:xfrm>
            <a:off x="3209544" y="3614709"/>
            <a:ext cx="621792" cy="566928"/>
          </a:xfrm>
          <a:prstGeom prst="rect">
            <a:avLst/>
          </a:prstGeom>
          <a:solidFill>
            <a:srgbClr val="F0DA8A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49" name="Text 47"/>
          <p:cNvSpPr/>
          <p:nvPr/>
        </p:nvSpPr>
        <p:spPr>
          <a:xfrm>
            <a:off x="3209544" y="3614709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300" dirty="0"/>
          </a:p>
        </p:txBody>
      </p:sp>
      <p:sp>
        <p:nvSpPr>
          <p:cNvPr id="50" name="Shape 48"/>
          <p:cNvSpPr/>
          <p:nvPr/>
        </p:nvSpPr>
        <p:spPr>
          <a:xfrm>
            <a:off x="3867912" y="3614709"/>
            <a:ext cx="621792" cy="566928"/>
          </a:xfrm>
          <a:prstGeom prst="rect">
            <a:avLst/>
          </a:prstGeom>
          <a:solidFill>
            <a:srgbClr val="E8A55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51" name="Text 49"/>
          <p:cNvSpPr/>
          <p:nvPr/>
        </p:nvSpPr>
        <p:spPr>
          <a:xfrm>
            <a:off x="3867912" y="3614709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300" dirty="0"/>
          </a:p>
        </p:txBody>
      </p:sp>
      <p:sp>
        <p:nvSpPr>
          <p:cNvPr id="52" name="Text 50"/>
          <p:cNvSpPr/>
          <p:nvPr/>
        </p:nvSpPr>
        <p:spPr>
          <a:xfrm>
            <a:off x="862700" y="4218213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53" name="Shape 51"/>
          <p:cNvSpPr/>
          <p:nvPr/>
        </p:nvSpPr>
        <p:spPr>
          <a:xfrm>
            <a:off x="1234440" y="4218213"/>
            <a:ext cx="621792" cy="566928"/>
          </a:xfrm>
          <a:prstGeom prst="rect">
            <a:avLst/>
          </a:prstGeom>
          <a:solidFill>
            <a:srgbClr val="A9CFA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54" name="Text 52"/>
          <p:cNvSpPr/>
          <p:nvPr/>
        </p:nvSpPr>
        <p:spPr>
          <a:xfrm>
            <a:off x="1234440" y="4218213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55" name="Shape 53"/>
          <p:cNvSpPr/>
          <p:nvPr/>
        </p:nvSpPr>
        <p:spPr>
          <a:xfrm>
            <a:off x="1892808" y="4218213"/>
            <a:ext cx="621792" cy="566928"/>
          </a:xfrm>
          <a:prstGeom prst="rect">
            <a:avLst/>
          </a:prstGeom>
          <a:solidFill>
            <a:srgbClr val="A9CFA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56" name="Text 54"/>
          <p:cNvSpPr/>
          <p:nvPr/>
        </p:nvSpPr>
        <p:spPr>
          <a:xfrm>
            <a:off x="1892808" y="4218213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57" name="Shape 55"/>
          <p:cNvSpPr/>
          <p:nvPr/>
        </p:nvSpPr>
        <p:spPr>
          <a:xfrm>
            <a:off x="2551176" y="4218213"/>
            <a:ext cx="621792" cy="566928"/>
          </a:xfrm>
          <a:prstGeom prst="rect">
            <a:avLst/>
          </a:prstGeom>
          <a:solidFill>
            <a:srgbClr val="A9CFA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58" name="Text 56"/>
          <p:cNvSpPr/>
          <p:nvPr/>
        </p:nvSpPr>
        <p:spPr>
          <a:xfrm>
            <a:off x="2551176" y="4218213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59" name="Shape 57"/>
          <p:cNvSpPr/>
          <p:nvPr/>
        </p:nvSpPr>
        <p:spPr>
          <a:xfrm>
            <a:off x="3209544" y="4218213"/>
            <a:ext cx="621792" cy="566928"/>
          </a:xfrm>
          <a:prstGeom prst="rect">
            <a:avLst/>
          </a:prstGeom>
          <a:solidFill>
            <a:srgbClr val="A9CFA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60" name="Text 58"/>
          <p:cNvSpPr/>
          <p:nvPr/>
        </p:nvSpPr>
        <p:spPr>
          <a:xfrm>
            <a:off x="3209544" y="4218213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61" name="Shape 59"/>
          <p:cNvSpPr/>
          <p:nvPr/>
        </p:nvSpPr>
        <p:spPr>
          <a:xfrm>
            <a:off x="3867912" y="4218213"/>
            <a:ext cx="621792" cy="566928"/>
          </a:xfrm>
          <a:prstGeom prst="rect">
            <a:avLst/>
          </a:prstGeom>
          <a:solidFill>
            <a:srgbClr val="F0DA8A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300"/>
          </a:p>
        </p:txBody>
      </p:sp>
      <p:sp>
        <p:nvSpPr>
          <p:cNvPr id="62" name="Text 60"/>
          <p:cNvSpPr/>
          <p:nvPr/>
        </p:nvSpPr>
        <p:spPr>
          <a:xfrm>
            <a:off x="3867912" y="4218213"/>
            <a:ext cx="621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63" name="Text 61"/>
          <p:cNvSpPr/>
          <p:nvPr/>
        </p:nvSpPr>
        <p:spPr>
          <a:xfrm>
            <a:off x="1234440" y="4778987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64" name="Text 62"/>
          <p:cNvSpPr/>
          <p:nvPr/>
        </p:nvSpPr>
        <p:spPr>
          <a:xfrm>
            <a:off x="1892808" y="4778987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65" name="Text 63"/>
          <p:cNvSpPr/>
          <p:nvPr/>
        </p:nvSpPr>
        <p:spPr>
          <a:xfrm>
            <a:off x="2551176" y="4778987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66" name="Text 64"/>
          <p:cNvSpPr/>
          <p:nvPr/>
        </p:nvSpPr>
        <p:spPr>
          <a:xfrm>
            <a:off x="3209544" y="4778987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67" name="Text 65"/>
          <p:cNvSpPr/>
          <p:nvPr/>
        </p:nvSpPr>
        <p:spPr>
          <a:xfrm>
            <a:off x="3867912" y="4778987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 rot="16200000">
            <a:off x="131180" y="2901477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</a:t>
            </a:r>
            <a:endParaRPr lang="en-US" sz="1300" dirty="0"/>
          </a:p>
        </p:txBody>
      </p:sp>
      <p:sp>
        <p:nvSpPr>
          <p:cNvPr id="69" name="Text 67"/>
          <p:cNvSpPr/>
          <p:nvPr/>
        </p:nvSpPr>
        <p:spPr>
          <a:xfrm>
            <a:off x="1234440" y="5061853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ВЕРОЯТНОСТЬ</a:t>
            </a:r>
            <a:endParaRPr lang="en-US" sz="1200" dirty="0"/>
          </a:p>
        </p:txBody>
      </p:sp>
      <p:sp>
        <p:nvSpPr>
          <p:cNvPr id="70" name="Shape 68"/>
          <p:cNvSpPr/>
          <p:nvPr/>
        </p:nvSpPr>
        <p:spPr>
          <a:xfrm>
            <a:off x="5120640" y="1804197"/>
            <a:ext cx="128016" cy="777240"/>
          </a:xfrm>
          <a:prstGeom prst="rect">
            <a:avLst/>
          </a:prstGeom>
          <a:solidFill>
            <a:srgbClr val="D96B5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1" name="Text 69"/>
          <p:cNvSpPr/>
          <p:nvPr/>
        </p:nvSpPr>
        <p:spPr>
          <a:xfrm>
            <a:off x="5394960" y="1804197"/>
            <a:ext cx="328321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Красная </a:t>
            </a:r>
            <a:r>
              <a:rPr lang="en-US" sz="1600" b="1" dirty="0" err="1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зона</a:t>
            </a: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</a:t>
            </a:r>
            <a:r>
              <a:rPr lang="en-US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r>
              <a:rPr lang="ru-RU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</a:t>
            </a: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баллов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5394960" y="2115093"/>
            <a:ext cx="328321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Критичные и катастрофичные риски</a:t>
            </a:r>
            <a:endParaRPr lang="en-US" sz="1200" dirty="0"/>
          </a:p>
        </p:txBody>
      </p:sp>
      <p:sp>
        <p:nvSpPr>
          <p:cNvPr id="73" name="Shape 71"/>
          <p:cNvSpPr/>
          <p:nvPr/>
        </p:nvSpPr>
        <p:spPr>
          <a:xfrm>
            <a:off x="5120640" y="2713041"/>
            <a:ext cx="128016" cy="777240"/>
          </a:xfrm>
          <a:prstGeom prst="rect">
            <a:avLst/>
          </a:prstGeom>
          <a:solidFill>
            <a:srgbClr val="E8A55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4" name="Text 72"/>
          <p:cNvSpPr/>
          <p:nvPr/>
        </p:nvSpPr>
        <p:spPr>
          <a:xfrm>
            <a:off x="5394960" y="2713041"/>
            <a:ext cx="328321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Оранжевая </a:t>
            </a:r>
            <a:r>
              <a:rPr lang="en-US" sz="1600" b="1" dirty="0" err="1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зона</a:t>
            </a: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</a:t>
            </a:r>
            <a:r>
              <a:rPr lang="en-US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r>
              <a:rPr lang="ru-RU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</a:t>
            </a: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баллов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5394960" y="3023937"/>
            <a:ext cx="328321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Высокая вероятность или крупное влияние</a:t>
            </a:r>
            <a:endParaRPr lang="en-US" sz="1200" dirty="0"/>
          </a:p>
        </p:txBody>
      </p:sp>
      <p:sp>
        <p:nvSpPr>
          <p:cNvPr id="76" name="Shape 74"/>
          <p:cNvSpPr/>
          <p:nvPr/>
        </p:nvSpPr>
        <p:spPr>
          <a:xfrm>
            <a:off x="5120640" y="3621885"/>
            <a:ext cx="128016" cy="777240"/>
          </a:xfrm>
          <a:prstGeom prst="rect">
            <a:avLst/>
          </a:prstGeom>
          <a:solidFill>
            <a:srgbClr val="F0DA8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7" name="Text 75"/>
          <p:cNvSpPr/>
          <p:nvPr/>
        </p:nvSpPr>
        <p:spPr>
          <a:xfrm>
            <a:off x="5394960" y="3621885"/>
            <a:ext cx="328321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Жёлтая </a:t>
            </a:r>
            <a:r>
              <a:rPr lang="en-US" sz="1600" b="1" dirty="0" err="1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зона</a:t>
            </a: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</a:t>
            </a:r>
            <a:r>
              <a:rPr lang="en-US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r>
              <a:rPr lang="ru-RU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</a:t>
            </a: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баллов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5394960" y="3932781"/>
            <a:ext cx="328321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Средняя вероятность или среднее влияние</a:t>
            </a:r>
            <a:endParaRPr lang="en-US" sz="1200" dirty="0"/>
          </a:p>
        </p:txBody>
      </p:sp>
      <p:sp>
        <p:nvSpPr>
          <p:cNvPr id="79" name="Shape 77"/>
          <p:cNvSpPr/>
          <p:nvPr/>
        </p:nvSpPr>
        <p:spPr>
          <a:xfrm>
            <a:off x="5120640" y="4573459"/>
            <a:ext cx="128016" cy="777240"/>
          </a:xfrm>
          <a:prstGeom prst="rect">
            <a:avLst/>
          </a:prstGeom>
          <a:solidFill>
            <a:srgbClr val="A9CFA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0" name="Text 78"/>
          <p:cNvSpPr/>
          <p:nvPr/>
        </p:nvSpPr>
        <p:spPr>
          <a:xfrm>
            <a:off x="5394960" y="4582005"/>
            <a:ext cx="328321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Зелёная </a:t>
            </a:r>
            <a:r>
              <a:rPr lang="en-US" sz="1600" b="1" dirty="0" err="1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зона</a:t>
            </a: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</a:t>
            </a:r>
            <a:r>
              <a:rPr lang="en-US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ru-RU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6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</a:t>
            </a: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балла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5394960" y="4935631"/>
            <a:ext cx="328321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Низкая вероятность, влияние незначительное</a:t>
            </a:r>
            <a:endParaRPr lang="en-US" sz="1200" dirty="0"/>
          </a:p>
        </p:txBody>
      </p:sp>
      <p:sp>
        <p:nvSpPr>
          <p:cNvPr id="82" name="Rounded Rectangle 81"/>
          <p:cNvSpPr/>
          <p:nvPr/>
        </p:nvSpPr>
        <p:spPr>
          <a:xfrm>
            <a:off x="457200" y="5453733"/>
            <a:ext cx="11247120" cy="1233903"/>
          </a:xfrm>
          <a:prstGeom prst="roundRect">
            <a:avLst>
              <a:gd name="adj" fmla="val 6000"/>
            </a:avLst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TextBox 82"/>
          <p:cNvSpPr txBox="1"/>
          <p:nvPr/>
        </p:nvSpPr>
        <p:spPr>
          <a:xfrm>
            <a:off x="502920" y="5537226"/>
            <a:ext cx="8547076" cy="2461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 dirty="0" err="1">
                <a:solidFill>
                  <a:srgbClr val="FFFFFF"/>
                </a:solidFill>
                <a:latin typeface="Arial"/>
              </a:rPr>
              <a:t>План</a:t>
            </a:r>
            <a:r>
              <a:rPr sz="1600" b="1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600" b="1" i="0" dirty="0" err="1" smtClean="0">
                <a:solidFill>
                  <a:srgbClr val="FFFFFF"/>
                </a:solidFill>
                <a:latin typeface="Arial"/>
              </a:rPr>
              <a:t>мероприятий</a:t>
            </a:r>
            <a:endParaRPr sz="16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02920" y="5855472"/>
            <a:ext cx="11155680" cy="800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00" b="0" i="0" dirty="0" err="1">
                <a:solidFill>
                  <a:srgbClr val="C8D8E6"/>
                </a:solidFill>
                <a:latin typeface="Arial"/>
              </a:rPr>
              <a:t>Мероприятия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</a:t>
            </a:r>
            <a:r>
              <a:rPr sz="1300" b="0" i="0" dirty="0" err="1">
                <a:solidFill>
                  <a:srgbClr val="C8D8E6"/>
                </a:solidFill>
                <a:latin typeface="Arial"/>
              </a:rPr>
              <a:t>по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</a:t>
            </a:r>
            <a:r>
              <a:rPr sz="1300" b="0" i="0" dirty="0" err="1">
                <a:solidFill>
                  <a:srgbClr val="C8D8E6"/>
                </a:solidFill>
                <a:latin typeface="Arial"/>
              </a:rPr>
              <a:t>рискам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</a:t>
            </a:r>
            <a:r>
              <a:rPr sz="1300" b="0" i="0" dirty="0" err="1">
                <a:solidFill>
                  <a:srgbClr val="C8D8E6"/>
                </a:solidFill>
                <a:latin typeface="Arial"/>
              </a:rPr>
              <a:t>красной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и </a:t>
            </a:r>
            <a:r>
              <a:rPr sz="1300" b="0" i="0" dirty="0" err="1">
                <a:solidFill>
                  <a:srgbClr val="C8D8E6"/>
                </a:solidFill>
                <a:latin typeface="Arial"/>
              </a:rPr>
              <a:t>оранжевой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</a:t>
            </a:r>
            <a:r>
              <a:rPr sz="1300" b="0" i="0" dirty="0" err="1">
                <a:solidFill>
                  <a:srgbClr val="C8D8E6"/>
                </a:solidFill>
                <a:latin typeface="Arial"/>
              </a:rPr>
              <a:t>зон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</a:t>
            </a:r>
            <a:r>
              <a:rPr sz="1300" b="0" i="0" dirty="0" err="1">
                <a:solidFill>
                  <a:srgbClr val="C8D8E6"/>
                </a:solidFill>
                <a:latin typeface="Arial"/>
              </a:rPr>
              <a:t>включаются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в </a:t>
            </a:r>
            <a:r>
              <a:rPr sz="1300" b="0" i="0" dirty="0" err="1">
                <a:solidFill>
                  <a:srgbClr val="C8D8E6"/>
                </a:solidFill>
                <a:latin typeface="Arial"/>
              </a:rPr>
              <a:t>план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</a:t>
            </a:r>
            <a:r>
              <a:rPr sz="1300" b="0" i="0" dirty="0" err="1">
                <a:solidFill>
                  <a:srgbClr val="C8D8E6"/>
                </a:solidFill>
                <a:latin typeface="Arial"/>
              </a:rPr>
              <a:t>первоочередно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с </a:t>
            </a:r>
            <a:r>
              <a:rPr sz="1300" b="0" i="0" dirty="0" err="1">
                <a:solidFill>
                  <a:srgbClr val="C8D8E6"/>
                </a:solidFill>
                <a:latin typeface="Arial"/>
              </a:rPr>
              <a:t>наименьшими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</a:t>
            </a:r>
            <a:r>
              <a:rPr sz="1300" b="0" i="0" dirty="0" err="1">
                <a:solidFill>
                  <a:srgbClr val="C8D8E6"/>
                </a:solidFill>
                <a:latin typeface="Arial"/>
              </a:rPr>
              <a:t>сроками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 </a:t>
            </a:r>
            <a:r>
              <a:rPr sz="1300" b="0" i="0" dirty="0" err="1" smtClean="0">
                <a:solidFill>
                  <a:srgbClr val="C8D8E6"/>
                </a:solidFill>
                <a:latin typeface="Arial"/>
              </a:rPr>
              <a:t>исполнения</a:t>
            </a:r>
            <a:r>
              <a:rPr sz="1300" b="0" i="0" dirty="0">
                <a:solidFill>
                  <a:srgbClr val="C8D8E6"/>
                </a:solidFill>
                <a:latin typeface="Arial"/>
              </a:rPr>
              <a:t>. </a:t>
            </a:r>
            <a:r>
              <a:rPr lang="ru-RU" sz="1300" dirty="0">
                <a:solidFill>
                  <a:srgbClr val="C8D8E6"/>
                </a:solidFill>
                <a:latin typeface="Arial"/>
              </a:rPr>
              <a:t>При устранении коррупционных рисков могут применяться подходы проектного </a:t>
            </a:r>
            <a:r>
              <a:rPr lang="ru-RU" sz="1300" dirty="0" smtClean="0">
                <a:solidFill>
                  <a:srgbClr val="C8D8E6"/>
                </a:solidFill>
                <a:latin typeface="Arial"/>
              </a:rPr>
              <a:t>управления, применение которых рекомендуется </a:t>
            </a:r>
            <a:r>
              <a:rPr lang="ru-RU" sz="1300" dirty="0">
                <a:solidFill>
                  <a:srgbClr val="C8D8E6"/>
                </a:solidFill>
                <a:latin typeface="Arial"/>
              </a:rPr>
              <a:t>в отношении мероприятий, срок реализации которых превышает 6 месяцев, </a:t>
            </a:r>
            <a:r>
              <a:rPr lang="ru-RU" sz="1300" dirty="0" smtClean="0">
                <a:solidFill>
                  <a:srgbClr val="C8D8E6"/>
                </a:solidFill>
                <a:latin typeface="Arial"/>
              </a:rPr>
              <a:t>мероприятий, </a:t>
            </a:r>
            <a:r>
              <a:rPr lang="ru-RU" sz="1300" dirty="0" smtClean="0">
                <a:solidFill>
                  <a:srgbClr val="C8D8E6"/>
                </a:solidFill>
                <a:latin typeface="Arial"/>
              </a:rPr>
              <a:t>связанных </a:t>
            </a:r>
            <a:r>
              <a:rPr lang="ru-RU" sz="1300" dirty="0">
                <a:solidFill>
                  <a:srgbClr val="C8D8E6"/>
                </a:solidFill>
                <a:latin typeface="Arial"/>
              </a:rPr>
              <a:t>с разработкой или модернизацией цифровых систем, разработкой законопроектов, изменением организационной структуры.</a:t>
            </a:r>
          </a:p>
        </p:txBody>
      </p:sp>
      <p:sp>
        <p:nvSpPr>
          <p:cNvPr id="85" name="Shape 4"/>
          <p:cNvSpPr/>
          <p:nvPr/>
        </p:nvSpPr>
        <p:spPr>
          <a:xfrm>
            <a:off x="8678174" y="2407701"/>
            <a:ext cx="2980426" cy="2228031"/>
          </a:xfrm>
          <a:prstGeom prst="roundRect">
            <a:avLst>
              <a:gd name="adj" fmla="val 8571"/>
            </a:avLst>
          </a:prstGeom>
          <a:solidFill>
            <a:srgbClr val="0F2E4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859328" y="2588565"/>
            <a:ext cx="2662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Вероятность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–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частота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реализации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единичных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событий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5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лет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(1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балл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неоднократных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полугодие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(5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баллов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).  </a:t>
            </a:r>
            <a:endParaRPr lang="ru-RU" sz="1200" i="1" dirty="0" smtClean="0">
              <a:solidFill>
                <a:schemeClr val="bg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endParaRPr lang="ru-RU" sz="1200" i="1" dirty="0" smtClean="0">
              <a:solidFill>
                <a:schemeClr val="bg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r>
              <a:rPr lang="en-US" sz="1200" i="1" dirty="0" err="1" smtClean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</a:t>
            </a:r>
            <a:r>
              <a:rPr lang="en-US" sz="1200" i="1" dirty="0" smtClean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–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отсутствия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последствий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(1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балл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некомпенсируемых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(5 </a:t>
            </a:r>
            <a:r>
              <a:rPr lang="en-US" sz="1200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баллов</a:t>
            </a:r>
            <a:r>
              <a:rPr lang="en-US" sz="12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sz="1200" dirty="0">
              <a:solidFill>
                <a:schemeClr val="bg1"/>
              </a:solidFill>
            </a:endParaRP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05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43933"/>
            <a:ext cx="11155680" cy="4308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1" i="0" dirty="0" err="1">
                <a:solidFill>
                  <a:srgbClr val="FFFFFF"/>
                </a:solidFill>
                <a:latin typeface="Arial"/>
              </a:rPr>
              <a:t>Мониторинг</a:t>
            </a:r>
            <a:r>
              <a:rPr sz="2800" b="1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Arial"/>
              </a:rPr>
              <a:t>исполнения</a:t>
            </a:r>
            <a:r>
              <a:rPr sz="2800" b="1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Arial"/>
              </a:rPr>
              <a:t>рекомендаций</a:t>
            </a:r>
            <a:endParaRPr sz="28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2920" y="1188720"/>
            <a:ext cx="2679192" cy="123444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1373191"/>
            <a:ext cx="2679192" cy="30771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8000"/>
              </a:lnSpc>
            </a:pPr>
            <a:r>
              <a:rPr sz="2000" b="1" i="0" dirty="0">
                <a:solidFill>
                  <a:srgbClr val="0F2E4C"/>
                </a:solidFill>
                <a:latin typeface="Arial"/>
              </a:rPr>
              <a:t>1 </a:t>
            </a:r>
            <a:r>
              <a:rPr sz="2000" b="1" i="0" dirty="0" err="1">
                <a:solidFill>
                  <a:srgbClr val="0F2E4C"/>
                </a:solidFill>
                <a:latin typeface="Arial"/>
              </a:rPr>
              <a:t>год</a:t>
            </a:r>
            <a:endParaRPr sz="20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1810512"/>
            <a:ext cx="2404872" cy="35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 dirty="0" err="1">
                <a:solidFill>
                  <a:srgbClr val="6B7A88"/>
                </a:solidFill>
                <a:latin typeface="Arial"/>
              </a:rPr>
              <a:t>проведение</a:t>
            </a:r>
            <a:r>
              <a:rPr sz="1100" b="0" i="0" dirty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мониторинга</a:t>
            </a:r>
            <a:r>
              <a:rPr sz="1100" b="0" i="0" dirty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со</a:t>
            </a:r>
            <a:r>
              <a:rPr sz="1100" b="0" i="0" dirty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дня</a:t>
            </a:r>
            <a:r>
              <a:rPr sz="1100" b="0" i="0" dirty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подписания</a:t>
            </a:r>
            <a:r>
              <a:rPr sz="1100" b="0" i="0" dirty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аналитической</a:t>
            </a:r>
            <a:r>
              <a:rPr sz="1100" b="0" i="0" dirty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справки</a:t>
            </a:r>
            <a:endParaRPr sz="1100" b="0" i="0" dirty="0">
              <a:solidFill>
                <a:srgbClr val="6B7A88"/>
              </a:solidFill>
              <a:latin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46704" y="1188720"/>
            <a:ext cx="2679192" cy="123444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346704" y="1373191"/>
            <a:ext cx="2679192" cy="30771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8000"/>
              </a:lnSpc>
            </a:pPr>
            <a:r>
              <a:rPr sz="2000" b="1" i="0" dirty="0" err="1">
                <a:solidFill>
                  <a:srgbClr val="0F2E4C"/>
                </a:solidFill>
                <a:latin typeface="Arial"/>
              </a:rPr>
              <a:t>до</a:t>
            </a:r>
            <a:r>
              <a:rPr sz="2000" b="1" i="0" dirty="0">
                <a:solidFill>
                  <a:srgbClr val="0F2E4C"/>
                </a:solidFill>
                <a:latin typeface="Arial"/>
              </a:rPr>
              <a:t> 5 </a:t>
            </a:r>
            <a:r>
              <a:rPr sz="2000" b="1" i="0" dirty="0" err="1">
                <a:solidFill>
                  <a:srgbClr val="0F2E4C"/>
                </a:solidFill>
                <a:latin typeface="Arial"/>
              </a:rPr>
              <a:t>числа</a:t>
            </a:r>
            <a:endParaRPr sz="20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83864" y="1810512"/>
            <a:ext cx="2404872" cy="5332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6B7A88"/>
                </a:solidFill>
                <a:latin typeface="Arial"/>
              </a:rPr>
              <a:t>ежеквартальное представление информации об исполнении рекомендаций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90488" y="1188720"/>
            <a:ext cx="2679192" cy="123444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190488" y="1373191"/>
            <a:ext cx="2679192" cy="30771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8000"/>
              </a:lnSpc>
            </a:pPr>
            <a:r>
              <a:rPr sz="2000" b="1" i="0" dirty="0">
                <a:solidFill>
                  <a:srgbClr val="C8973F"/>
                </a:solidFill>
                <a:latin typeface="Arial"/>
              </a:rPr>
              <a:t>5 </a:t>
            </a:r>
            <a:r>
              <a:rPr sz="2000" b="1" i="0" dirty="0" err="1">
                <a:solidFill>
                  <a:srgbClr val="C8973F"/>
                </a:solidFill>
                <a:latin typeface="Arial"/>
              </a:rPr>
              <a:t>рабочих</a:t>
            </a:r>
            <a:r>
              <a:rPr sz="2000" b="1" i="0" dirty="0">
                <a:solidFill>
                  <a:srgbClr val="C8973F"/>
                </a:solidFill>
                <a:latin typeface="Arial"/>
              </a:rPr>
              <a:t> </a:t>
            </a:r>
            <a:r>
              <a:rPr sz="2000" b="1" i="0" dirty="0" err="1">
                <a:solidFill>
                  <a:srgbClr val="C8973F"/>
                </a:solidFill>
                <a:latin typeface="Arial"/>
              </a:rPr>
              <a:t>дней</a:t>
            </a:r>
            <a:endParaRPr sz="2000" b="1" i="0" dirty="0">
              <a:solidFill>
                <a:srgbClr val="C8973F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27648" y="1810512"/>
            <a:ext cx="2404872" cy="5332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6B7A88"/>
                </a:solidFill>
                <a:latin typeface="Arial"/>
              </a:rPr>
              <a:t>рассмотрение информации и формирование результатов мониторинга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34272" y="1188720"/>
            <a:ext cx="2679192" cy="123444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034272" y="1360848"/>
            <a:ext cx="2679192" cy="3323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8000"/>
              </a:lnSpc>
            </a:pPr>
            <a:r>
              <a:rPr sz="2000" b="1" i="0" dirty="0" smtClean="0">
                <a:solidFill>
                  <a:srgbClr val="C8973F"/>
                </a:solidFill>
                <a:latin typeface="Arial"/>
              </a:rPr>
              <a:t>6 </a:t>
            </a:r>
            <a:r>
              <a:rPr sz="2000" b="1" i="0" dirty="0" err="1">
                <a:solidFill>
                  <a:srgbClr val="C8973F"/>
                </a:solidFill>
                <a:latin typeface="Arial"/>
              </a:rPr>
              <a:t>месяцев</a:t>
            </a:r>
            <a:endParaRPr sz="2000" b="1" i="0" dirty="0">
              <a:solidFill>
                <a:srgbClr val="C8973F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71432" y="1810512"/>
            <a:ext cx="2404872" cy="35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 dirty="0" err="1" smtClean="0">
                <a:solidFill>
                  <a:srgbClr val="6B7A88"/>
                </a:solidFill>
                <a:latin typeface="Arial"/>
              </a:rPr>
              <a:t>размещение</a:t>
            </a:r>
            <a:r>
              <a:rPr sz="1100" b="0" i="0" dirty="0" smtClean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информации</a:t>
            </a:r>
            <a:r>
              <a:rPr sz="1100" b="0" i="0" dirty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об</a:t>
            </a:r>
            <a:r>
              <a:rPr sz="1100" b="0" i="0" dirty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исполнении</a:t>
            </a:r>
            <a:r>
              <a:rPr sz="1100" b="0" i="0" dirty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на</a:t>
            </a:r>
            <a:r>
              <a:rPr sz="1100" b="0" i="0" dirty="0">
                <a:solidFill>
                  <a:srgbClr val="6B7A88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6B7A88"/>
                </a:solidFill>
                <a:latin typeface="Arial"/>
              </a:rPr>
              <a:t>интернет-ресурсе</a:t>
            </a:r>
            <a:endParaRPr sz="1100" b="0" i="0" dirty="0">
              <a:solidFill>
                <a:srgbClr val="6B7A88"/>
              </a:solidFill>
              <a:latin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2920" y="2599957"/>
            <a:ext cx="11155680" cy="2461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Статусы</a:t>
            </a:r>
            <a:r>
              <a:rPr sz="16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исполнения</a:t>
            </a:r>
            <a:r>
              <a:rPr sz="16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рекомендации</a:t>
            </a:r>
            <a:endParaRPr sz="1600" b="1" i="0" dirty="0">
              <a:solidFill>
                <a:srgbClr val="C8973F"/>
              </a:solidFill>
              <a:latin typeface="Arial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2920" y="2971800"/>
            <a:ext cx="11155680" cy="58521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02920" y="2971800"/>
            <a:ext cx="118872" cy="585216"/>
          </a:xfrm>
          <a:prstGeom prst="rect">
            <a:avLst/>
          </a:prstGeom>
          <a:solidFill>
            <a:srgbClr val="A9C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04672" y="3141329"/>
            <a:ext cx="3017520" cy="2461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 dirty="0" err="1">
                <a:solidFill>
                  <a:srgbClr val="0F2E4C"/>
                </a:solidFill>
                <a:latin typeface="Arial"/>
              </a:rPr>
              <a:t>Исполнена</a:t>
            </a:r>
            <a:r>
              <a:rPr sz="1600" b="1" i="0" dirty="0">
                <a:solidFill>
                  <a:srgbClr val="0F2E4C"/>
                </a:solidFill>
                <a:latin typeface="Arial"/>
              </a:rPr>
              <a:t> в </a:t>
            </a:r>
            <a:r>
              <a:rPr sz="1600" b="1" i="0" dirty="0" err="1">
                <a:solidFill>
                  <a:srgbClr val="0F2E4C"/>
                </a:solidFill>
                <a:latin typeface="Arial"/>
              </a:rPr>
              <a:t>полном</a:t>
            </a:r>
            <a:r>
              <a:rPr sz="16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600" b="1" i="0" dirty="0" err="1">
                <a:solidFill>
                  <a:srgbClr val="0F2E4C"/>
                </a:solidFill>
                <a:latin typeface="Arial"/>
              </a:rPr>
              <a:t>объёме</a:t>
            </a:r>
            <a:endParaRPr sz="16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19203" y="3078812"/>
            <a:ext cx="7635240" cy="3711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200" b="0" i="0" dirty="0" err="1">
                <a:solidFill>
                  <a:srgbClr val="17242E"/>
                </a:solidFill>
                <a:latin typeface="Arial"/>
              </a:rPr>
              <a:t>Выявленный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коррупционный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риск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устранён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посредством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исполнения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мероприятия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в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соответствии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с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формой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завершения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указанной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в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плане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мероприятий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02920" y="3630168"/>
            <a:ext cx="11155680" cy="58521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02920" y="3630168"/>
            <a:ext cx="118872" cy="585216"/>
          </a:xfrm>
          <a:prstGeom prst="rect">
            <a:avLst/>
          </a:prstGeom>
          <a:solidFill>
            <a:srgbClr val="F0D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04672" y="3799697"/>
            <a:ext cx="3017520" cy="2461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 dirty="0" err="1">
                <a:solidFill>
                  <a:srgbClr val="0F2E4C"/>
                </a:solidFill>
                <a:latin typeface="Arial"/>
              </a:rPr>
              <a:t>Исполнена</a:t>
            </a:r>
            <a:r>
              <a:rPr sz="16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600" b="1" i="0" dirty="0" err="1">
                <a:solidFill>
                  <a:srgbClr val="0F2E4C"/>
                </a:solidFill>
                <a:latin typeface="Arial"/>
              </a:rPr>
              <a:t>частично</a:t>
            </a:r>
            <a:endParaRPr sz="16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19203" y="3737180"/>
            <a:ext cx="7635240" cy="3711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200" b="0" i="0" dirty="0" err="1">
                <a:solidFill>
                  <a:srgbClr val="17242E"/>
                </a:solidFill>
                <a:latin typeface="Arial"/>
              </a:rPr>
              <a:t>Риск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не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устранён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или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минимизирован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в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незначительной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степени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вследствие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исполнения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мероприятия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не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в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полном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объёме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02920" y="4288536"/>
            <a:ext cx="11155680" cy="58521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502920" y="4288536"/>
            <a:ext cx="118872" cy="585216"/>
          </a:xfrm>
          <a:prstGeom prst="rect">
            <a:avLst/>
          </a:prstGeom>
          <a:solidFill>
            <a:srgbClr val="D96B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04672" y="4458065"/>
            <a:ext cx="3017520" cy="2461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 dirty="0" err="1">
                <a:solidFill>
                  <a:srgbClr val="0F2E4C"/>
                </a:solidFill>
                <a:latin typeface="Arial"/>
              </a:rPr>
              <a:t>Не</a:t>
            </a:r>
            <a:r>
              <a:rPr sz="16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600" b="1" i="0" dirty="0" err="1">
                <a:solidFill>
                  <a:srgbClr val="0F2E4C"/>
                </a:solidFill>
                <a:latin typeface="Arial"/>
              </a:rPr>
              <a:t>исполнена</a:t>
            </a:r>
            <a:endParaRPr sz="16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19203" y="4395549"/>
            <a:ext cx="7635240" cy="3711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200" b="0" i="0" dirty="0" err="1">
                <a:solidFill>
                  <a:srgbClr val="17242E"/>
                </a:solidFill>
                <a:latin typeface="Arial"/>
              </a:rPr>
              <a:t>Риск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не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устранён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или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не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минимизирован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вследствие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непринятия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мер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исполнению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пункта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плана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мероприятий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02920" y="4946904"/>
            <a:ext cx="11155680" cy="58521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502920" y="4946904"/>
            <a:ext cx="118872" cy="585216"/>
          </a:xfrm>
          <a:prstGeom prst="rect">
            <a:avLst/>
          </a:prstGeom>
          <a:solidFill>
            <a:srgbClr val="B9C4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04672" y="5116433"/>
            <a:ext cx="3017520" cy="2461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 dirty="0" err="1">
                <a:solidFill>
                  <a:srgbClr val="0F2E4C"/>
                </a:solidFill>
                <a:latin typeface="Arial"/>
              </a:rPr>
              <a:t>Утратила</a:t>
            </a:r>
            <a:r>
              <a:rPr sz="16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600" b="1" i="0" dirty="0" err="1">
                <a:solidFill>
                  <a:srgbClr val="0F2E4C"/>
                </a:solidFill>
                <a:latin typeface="Arial"/>
              </a:rPr>
              <a:t>актуальность</a:t>
            </a:r>
            <a:endParaRPr sz="16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19203" y="5053916"/>
            <a:ext cx="7635240" cy="3711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200" b="0" i="0" dirty="0" err="1">
                <a:solidFill>
                  <a:srgbClr val="17242E"/>
                </a:solidFill>
                <a:latin typeface="Arial"/>
              </a:rPr>
              <a:t>Исполнение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мероприятия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невозможно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или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нецелесообразно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объективным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причинам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: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изменения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в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законодательстве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реорганизация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передача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функций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02920" y="5646632"/>
            <a:ext cx="11155680" cy="1001996"/>
          </a:xfrm>
          <a:prstGeom prst="roundRect">
            <a:avLst>
              <a:gd name="adj" fmla="val 8000"/>
            </a:avLst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77240" y="5722642"/>
            <a:ext cx="10607040" cy="215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400" b="1" i="0" dirty="0" err="1">
                <a:solidFill>
                  <a:srgbClr val="FFFFFF"/>
                </a:solidFill>
                <a:latin typeface="Arial"/>
              </a:rPr>
              <a:t>Информирование</a:t>
            </a:r>
            <a:r>
              <a:rPr sz="1400" b="1" i="0" dirty="0">
                <a:solidFill>
                  <a:srgbClr val="FFFFFF"/>
                </a:solidFill>
                <a:latin typeface="Arial"/>
              </a:rPr>
              <a:t> и </a:t>
            </a:r>
            <a:r>
              <a:rPr sz="1400" b="1" i="0" dirty="0" err="1">
                <a:solidFill>
                  <a:srgbClr val="FFFFFF"/>
                </a:solidFill>
                <a:latin typeface="Arial"/>
              </a:rPr>
              <a:t>последующие</a:t>
            </a:r>
            <a:r>
              <a:rPr sz="1400" b="1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400" b="1" i="0" dirty="0" err="1">
                <a:solidFill>
                  <a:srgbClr val="FFFFFF"/>
                </a:solidFill>
                <a:latin typeface="Arial"/>
              </a:rPr>
              <a:t>меры</a:t>
            </a:r>
            <a:endParaRPr sz="14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77240" y="5998290"/>
            <a:ext cx="10607040" cy="5834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 i="0" dirty="0" err="1">
                <a:solidFill>
                  <a:srgbClr val="A9C0D4"/>
                </a:solidFill>
                <a:latin typeface="Arial"/>
              </a:rPr>
              <a:t>Информация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о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выявленных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коррупционных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рисках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и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ходе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исполнения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плана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мероприятий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представляется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первому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руководителю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раз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в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полугодие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,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до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15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января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и 15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июля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.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По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результатам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анализа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может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направляться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запрос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в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уполномоченный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орган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по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антикоррупционной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политике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о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необходимости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проведения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внешнего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анализа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коррупционных</a:t>
            </a:r>
            <a:r>
              <a:rPr sz="1200" b="0" i="0" dirty="0">
                <a:solidFill>
                  <a:srgbClr val="A9C0D4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A9C0D4"/>
                </a:solidFill>
                <a:latin typeface="Arial"/>
              </a:rPr>
              <a:t>рисков</a:t>
            </a:r>
            <a:endParaRPr sz="1200" b="0" i="0" dirty="0">
              <a:solidFill>
                <a:srgbClr val="A9C0D4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60120"/>
          </a:xfrm>
          <a:prstGeom prst="rect">
            <a:avLst/>
          </a:prstGeom>
          <a:solidFill>
            <a:srgbClr val="0F2E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60120"/>
            <a:ext cx="12161520" cy="50292"/>
          </a:xfrm>
          <a:prstGeom prst="rect">
            <a:avLst/>
          </a:prstGeom>
          <a:solidFill>
            <a:srgbClr val="C8973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24028"/>
            <a:ext cx="11155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Назначение, принципы и </a:t>
            </a:r>
            <a:r>
              <a:rPr lang="en-US" sz="28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сроки</a:t>
            </a:r>
            <a:r>
              <a:rPr lang="ru-RU" sz="28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методических </a:t>
            </a:r>
            <a:r>
              <a:rPr lang="ru-RU" sz="28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рекомендаций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02920" y="1325880"/>
            <a:ext cx="566928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EE5EB"/>
            </a:solidFill>
            <a:prstDash val="solid"/>
          </a:ln>
          <a:effectLst>
            <a:outerShdw blurRad="63500" dist="12700" dir="5400000" algn="bl" rotWithShape="0">
              <a:srgbClr val="9AA8B4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85800" y="1453896"/>
            <a:ext cx="534009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Вспомогательный инструментарий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85800" y="1856232"/>
            <a:ext cx="5340096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Обеспечивает качество, полноту и единый подход государственных органов, организаций и субъектов квазигосударственного сектора при выявлении и устранении коррупционных рисков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355080" y="1325880"/>
            <a:ext cx="53035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600" b="1" kern="0" spc="120" dirty="0" smtClean="0">
                <a:solidFill>
                  <a:srgbClr val="C897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Принципы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6355080" y="1719072"/>
            <a:ext cx="2514600" cy="548640"/>
          </a:xfrm>
          <a:prstGeom prst="roundRect">
            <a:avLst>
              <a:gd name="adj" fmla="val 8333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55080" y="1719072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Объективность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9052560" y="1719072"/>
            <a:ext cx="2514600" cy="548640"/>
          </a:xfrm>
          <a:prstGeom prst="roundRect">
            <a:avLst>
              <a:gd name="adj" fmla="val 8333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052560" y="1719072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Достоверность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355080" y="2377440"/>
            <a:ext cx="2514600" cy="548640"/>
          </a:xfrm>
          <a:prstGeom prst="roundRect">
            <a:avLst>
              <a:gd name="adj" fmla="val 8333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55080" y="2377440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Прозрачность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9052560" y="2377440"/>
            <a:ext cx="2514600" cy="548640"/>
          </a:xfrm>
          <a:prstGeom prst="roundRect">
            <a:avLst>
              <a:gd name="adj" fmla="val 8333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052560" y="2377440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Всесторонность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05199" y="3070084"/>
            <a:ext cx="11155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600" b="1" kern="0" spc="120" dirty="0" smtClean="0">
                <a:solidFill>
                  <a:srgbClr val="C897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Периодичность и сроки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02920" y="3474720"/>
            <a:ext cx="3513284" cy="123444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19" y="3584448"/>
            <a:ext cx="351328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раз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505199" y="4173239"/>
            <a:ext cx="3511005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5000"/>
              </a:lnSpc>
            </a:pPr>
            <a:r>
              <a:rPr lang="en-US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</a:t>
            </a:r>
            <a:r>
              <a:rPr lang="en-US" sz="1400" dirty="0" err="1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</a:t>
            </a:r>
            <a:r>
              <a:rPr lang="en-US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–</a:t>
            </a:r>
            <a:r>
              <a:rPr lang="en-US" sz="1400" dirty="0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рекомендуемая периодичность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324118" y="3474720"/>
            <a:ext cx="3513284" cy="123444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27895" y="3579876"/>
            <a:ext cx="350950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4326397" y="4177215"/>
            <a:ext cx="3511005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5000"/>
              </a:lnSpc>
            </a:pPr>
            <a:r>
              <a:rPr lang="en-US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рабочих </a:t>
            </a:r>
            <a:r>
              <a:rPr lang="en-US" sz="1400" dirty="0" err="1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дней</a:t>
            </a:r>
            <a:r>
              <a:rPr lang="en-US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–</a:t>
            </a:r>
            <a:r>
              <a:rPr lang="en-US" sz="1400" dirty="0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срок проведения анализа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145316" y="3474720"/>
            <a:ext cx="3513284" cy="123444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5317" y="3579876"/>
            <a:ext cx="35132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897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+15</a:t>
            </a:r>
            <a:endParaRPr lang="en-US" sz="3000" dirty="0">
              <a:solidFill>
                <a:srgbClr val="C8973F"/>
              </a:solidFill>
            </a:endParaRPr>
          </a:p>
        </p:txBody>
      </p:sp>
      <p:sp>
        <p:nvSpPr>
          <p:cNvPr id="27" name="Text 25"/>
          <p:cNvSpPr/>
          <p:nvPr/>
        </p:nvSpPr>
        <p:spPr>
          <a:xfrm>
            <a:off x="8145317" y="4177215"/>
            <a:ext cx="3513283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5000"/>
              </a:lnSpc>
            </a:pPr>
            <a:r>
              <a:rPr lang="en-US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рабочих </a:t>
            </a:r>
            <a:r>
              <a:rPr lang="en-US" sz="1400" dirty="0" err="1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дней</a:t>
            </a:r>
            <a:r>
              <a:rPr lang="en-US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–</a:t>
            </a:r>
            <a:r>
              <a:rPr lang="en-US" sz="1400" dirty="0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продление приказом руководителя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505199" y="4892040"/>
            <a:ext cx="11153401" cy="1225296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EE5EB"/>
            </a:solidFill>
            <a:prstDash val="solid"/>
          </a:ln>
          <a:effectLst>
            <a:outerShdw blurRad="63500" dist="12700" dir="5400000" algn="bl" rotWithShape="0">
              <a:srgbClr val="9AA8B4">
                <a:alpha val="15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85800" y="5020055"/>
            <a:ext cx="10826496" cy="324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ru-RU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r>
              <a:rPr lang="en-US" b="1" dirty="0" err="1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Тематический</a:t>
            </a:r>
            <a:r>
              <a:rPr lang="en-US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b="1" dirty="0" err="1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</a:t>
            </a:r>
            <a:r>
              <a:rPr lang="ru-RU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</a:t>
            </a:r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685800" y="5399327"/>
            <a:ext cx="10826496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ru-RU" sz="1400" dirty="0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Проводится </a:t>
            </a:r>
            <a:r>
              <a:rPr lang="ru-RU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отдельным вопросам организационно-управленческой деятельности объекта </a:t>
            </a:r>
            <a:r>
              <a:rPr lang="ru-RU" sz="1400" dirty="0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анализа</a:t>
            </a:r>
          </a:p>
          <a:p>
            <a:pPr>
              <a:lnSpc>
                <a:spcPct val="110000"/>
              </a:lnSpc>
            </a:pPr>
            <a:r>
              <a:rPr lang="ru-RU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Направления деятельности, охваченные </a:t>
            </a:r>
            <a:r>
              <a:rPr lang="ru-RU" sz="1400" dirty="0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внешним анализом </a:t>
            </a:r>
            <a:r>
              <a:rPr lang="ru-RU" sz="1400" dirty="0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</a:t>
            </a:r>
            <a:r>
              <a:rPr lang="ru-RU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течение года, предшествующего внутреннему анализу, повторно не анализируются, при этом проверяется фактическое устранение ранее выявленных коррупционных рисков</a:t>
            </a: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60120"/>
          </a:xfrm>
          <a:prstGeom prst="rect">
            <a:avLst/>
          </a:prstGeom>
          <a:solidFill>
            <a:srgbClr val="0F2E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60120"/>
            <a:ext cx="12161520" cy="50292"/>
          </a:xfrm>
          <a:prstGeom prst="rect">
            <a:avLst/>
          </a:prstGeom>
          <a:solidFill>
            <a:srgbClr val="C8973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24028"/>
            <a:ext cx="11155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Организация проведения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02920" y="132588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b="1" kern="0" spc="120" dirty="0" smtClean="0">
                <a:solidFill>
                  <a:srgbClr val="C8973F"/>
                </a:solidFill>
                <a:latin typeface="Arial" pitchFamily="34" charset="0"/>
                <a:cs typeface="Arial" pitchFamily="34" charset="-120"/>
              </a:rPr>
              <a:t>Решением определяются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94360" y="1531620"/>
            <a:ext cx="55778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8000"/>
              </a:lnSpc>
              <a:spcAft>
                <a:spcPts val="500"/>
              </a:spcAft>
              <a:buSzPct val="100000"/>
              <a:buChar char="▪"/>
            </a:pP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Подразделение, деятельность которого подлежит анализу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500"/>
              </a:spcAft>
              <a:buSzPct val="100000"/>
              <a:buChar char="▪"/>
            </a:pP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Направления анализа </a:t>
            </a:r>
            <a:r>
              <a:rPr lang="en-US" sz="1400" dirty="0" err="1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</a:t>
            </a: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пункту 11 Типовых правил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500"/>
              </a:spcAft>
              <a:buSzPct val="100000"/>
              <a:buChar char="▪"/>
            </a:pP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Подразделение, должностное лицо или состав рабочей группы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500"/>
              </a:spcAft>
              <a:buSzPct val="100000"/>
              <a:buChar char="▪"/>
            </a:pP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Период, охватываемый анализом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500"/>
              </a:spcAft>
              <a:buSzPct val="100000"/>
              <a:buChar char="▪"/>
            </a:pP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Срок проведения анализа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500"/>
              </a:spcAft>
              <a:buSzPct val="100000"/>
              <a:buChar char="▪"/>
            </a:pP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Должностное лицо, ответственное за руководство, координацию и результаты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355080" y="1325880"/>
            <a:ext cx="5303520" cy="233172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DEE5EB"/>
            </a:solidFill>
            <a:prstDash val="solid"/>
          </a:ln>
          <a:effectLst>
            <a:outerShdw blurRad="63500" dist="12700" dir="5400000" algn="bl" rotWithShape="0">
              <a:srgbClr val="9AA8B4">
                <a:alpha val="1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509448" y="1408176"/>
            <a:ext cx="500284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Уполномоченное лицо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509448" y="1795403"/>
            <a:ext cx="5002848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Определяется первым руководителем субъекта внутреннего анализа.</a:t>
            </a:r>
            <a:endParaRPr lang="en-US" sz="1200" dirty="0"/>
          </a:p>
          <a:p>
            <a:pPr marL="0" indent="0">
              <a:lnSpc>
                <a:spcPct val="110000"/>
              </a:lnSpc>
              <a:buNone/>
            </a:pPr>
            <a:endParaRPr lang="en-US" sz="12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</a:t>
            </a:r>
            <a:r>
              <a:rPr lang="en-US" sz="1200" dirty="0" err="1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государственных</a:t>
            </a: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 err="1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органах</a:t>
            </a:r>
            <a:r>
              <a:rPr lang="ru-RU" sz="1200" dirty="0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200" dirty="0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уполномоченное лицо определяется</a:t>
            </a:r>
            <a:r>
              <a:rPr lang="en-US" sz="1200" dirty="0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 числа работников или подразделений, не реализующих функции организационно-управленческой деятельности и находящихся в непосредственном подчинении руководителя.</a:t>
            </a:r>
            <a:endParaRPr lang="en-US" sz="1200" dirty="0"/>
          </a:p>
          <a:p>
            <a:pPr marL="0" indent="0">
              <a:lnSpc>
                <a:spcPct val="110000"/>
              </a:lnSpc>
              <a:buNone/>
            </a:pPr>
            <a:endParaRPr lang="en-US" sz="12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субъектах </a:t>
            </a:r>
            <a:r>
              <a:rPr lang="en-US" sz="1200" dirty="0" err="1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квазигосударственного</a:t>
            </a: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 err="1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сектора</a:t>
            </a:r>
            <a:r>
              <a:rPr lang="ru-RU" sz="1200" dirty="0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</a:t>
            </a:r>
            <a:r>
              <a:rPr lang="en-US" sz="1200" dirty="0" smtClean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 числа работников антикоррупционных комплаенс-служб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02920" y="3817619"/>
            <a:ext cx="5669280" cy="2587559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DEE5EB"/>
            </a:solidFill>
            <a:prstDash val="solid"/>
          </a:ln>
          <a:effectLst>
            <a:outerShdw blurRad="63500" dist="12700" dir="5400000" algn="bl" rotWithShape="0">
              <a:srgbClr val="9AA8B4">
                <a:alpha val="1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85800" y="3925554"/>
            <a:ext cx="534009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Рабочая группа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40664" y="4304932"/>
            <a:ext cx="5340096" cy="1882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Формируется в зависимости от количества функций и штатной численности объекта анализа. Включаются наиболее опытные работники с практическим опытом применения отраслевого законодательства и аналитическими способностями.</a:t>
            </a: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решению руководителя привлекаются члены общественных советов, специалисты и эксперты иных субъектов противодействия коррупции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355080" y="3817621"/>
            <a:ext cx="5303520" cy="2587558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EE5EB"/>
            </a:solidFill>
            <a:prstDash val="solid"/>
          </a:ln>
          <a:effectLst>
            <a:outerShdw blurRad="63500" dist="12700" dir="5400000" algn="bl" rotWithShape="0">
              <a:srgbClr val="9AA8B4">
                <a:alpha val="1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509448" y="3925554"/>
            <a:ext cx="497433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ru-RU" sz="16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во всей системе органа</a:t>
            </a:r>
            <a:endParaRPr lang="en-US" sz="1600" b="1" dirty="0">
              <a:solidFill>
                <a:srgbClr val="0F2E4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537960" y="4350752"/>
            <a:ext cx="4974336" cy="1967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ru-RU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случае принятия руководителем центрального государственного органа, </a:t>
            </a:r>
            <a:r>
              <a:rPr lang="ru-RU" sz="1400" dirty="0" err="1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акимом</a:t>
            </a:r>
            <a:r>
              <a:rPr lang="ru-RU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решения о проведении внутреннего анализа коррупционных рисков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 всей системе государственного органа может составляться соответствующий график </a:t>
            </a:r>
            <a:r>
              <a:rPr lang="ru-RU" sz="1400" dirty="0">
                <a:solidFill>
                  <a:srgbClr val="1724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указанием объектов анализа и конкретных сроков его проведения в каждом из них</a:t>
            </a:r>
            <a:endParaRPr lang="en-US" sz="1400" dirty="0">
              <a:solidFill>
                <a:srgbClr val="17242E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60120"/>
          </a:xfrm>
          <a:prstGeom prst="rect">
            <a:avLst/>
          </a:prstGeom>
          <a:solidFill>
            <a:srgbClr val="0F2E4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161520" cy="50292"/>
          </a:xfrm>
          <a:prstGeom prst="rect">
            <a:avLst/>
          </a:prstGeom>
          <a:solidFill>
            <a:srgbClr val="C897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502920" y="224028"/>
            <a:ext cx="11155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проведения внутреннего анализа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1043940" y="1633728"/>
            <a:ext cx="4465320" cy="214884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EE5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hape 5"/>
          <p:cNvSpPr/>
          <p:nvPr/>
        </p:nvSpPr>
        <p:spPr>
          <a:xfrm>
            <a:off x="732282" y="2510028"/>
            <a:ext cx="623316" cy="623316"/>
          </a:xfrm>
          <a:prstGeom prst="ellipse">
            <a:avLst/>
          </a:prstGeom>
          <a:solidFill>
            <a:srgbClr val="0F2E4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792480" y="257022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847850" y="2318766"/>
            <a:ext cx="28575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Сбор и анализ </a:t>
            </a:r>
            <a:r>
              <a:rPr lang="en-US" sz="28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информации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6882384" y="1687068"/>
            <a:ext cx="4465320" cy="2148840"/>
          </a:xfrm>
          <a:prstGeom prst="roundRect">
            <a:avLst>
              <a:gd name="adj" fmla="val 4000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Shape 10"/>
          <p:cNvSpPr/>
          <p:nvPr/>
        </p:nvSpPr>
        <p:spPr>
          <a:xfrm>
            <a:off x="6570726" y="2510028"/>
            <a:ext cx="623316" cy="623316"/>
          </a:xfrm>
          <a:prstGeom prst="ellipse">
            <a:avLst/>
          </a:prstGeom>
          <a:solidFill>
            <a:srgbClr val="0F2E4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6630924" y="257022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7686294" y="2318766"/>
            <a:ext cx="28575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Аналитическая справка</a:t>
            </a:r>
            <a:endParaRPr lang="en-US" sz="3600" dirty="0"/>
          </a:p>
        </p:txBody>
      </p:sp>
      <p:sp>
        <p:nvSpPr>
          <p:cNvPr id="16" name="Shape 14"/>
          <p:cNvSpPr/>
          <p:nvPr/>
        </p:nvSpPr>
        <p:spPr>
          <a:xfrm>
            <a:off x="1043940" y="3912108"/>
            <a:ext cx="4465320" cy="2148840"/>
          </a:xfrm>
          <a:prstGeom prst="roundRect">
            <a:avLst>
              <a:gd name="adj" fmla="val 4000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32282" y="4735068"/>
            <a:ext cx="623316" cy="623316"/>
          </a:xfrm>
          <a:prstGeom prst="ellipse">
            <a:avLst/>
          </a:prstGeom>
          <a:solidFill>
            <a:srgbClr val="0F2E4C"/>
          </a:solidFill>
          <a:ln/>
        </p:spPr>
      </p:sp>
      <p:sp>
        <p:nvSpPr>
          <p:cNvPr id="18" name="Text 16"/>
          <p:cNvSpPr/>
          <p:nvPr/>
        </p:nvSpPr>
        <p:spPr>
          <a:xfrm>
            <a:off x="792480" y="479526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847850" y="4536948"/>
            <a:ext cx="28575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должностей</a:t>
            </a:r>
            <a:endParaRPr lang="en-US" sz="3600" dirty="0"/>
          </a:p>
        </p:txBody>
      </p:sp>
      <p:sp>
        <p:nvSpPr>
          <p:cNvPr id="21" name="Shape 19"/>
          <p:cNvSpPr/>
          <p:nvPr/>
        </p:nvSpPr>
        <p:spPr>
          <a:xfrm>
            <a:off x="6882384" y="3965448"/>
            <a:ext cx="4465320" cy="214884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570726" y="4788408"/>
            <a:ext cx="623316" cy="623316"/>
          </a:xfrm>
          <a:prstGeom prst="ellipse">
            <a:avLst/>
          </a:prstGeom>
          <a:solidFill>
            <a:srgbClr val="0F2E4C"/>
          </a:solidFill>
          <a:ln/>
        </p:spPr>
      </p:sp>
      <p:sp>
        <p:nvSpPr>
          <p:cNvPr id="23" name="Text 21"/>
          <p:cNvSpPr/>
          <p:nvPr/>
        </p:nvSpPr>
        <p:spPr>
          <a:xfrm>
            <a:off x="6630924" y="484860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7686294" y="4531614"/>
            <a:ext cx="28575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Принятие мер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0"/>
          <p:cNvSpPr/>
          <p:nvPr/>
        </p:nvSpPr>
        <p:spPr>
          <a:xfrm>
            <a:off x="0" y="0"/>
            <a:ext cx="12161520" cy="960120"/>
          </a:xfrm>
          <a:prstGeom prst="rect">
            <a:avLst/>
          </a:prstGeom>
          <a:solidFill>
            <a:srgbClr val="0F2E4C"/>
          </a:solidFill>
          <a:ln/>
        </p:spPr>
      </p:sp>
      <p:sp>
        <p:nvSpPr>
          <p:cNvPr id="24" name="Shape 1"/>
          <p:cNvSpPr/>
          <p:nvPr/>
        </p:nvSpPr>
        <p:spPr>
          <a:xfrm>
            <a:off x="0" y="960120"/>
            <a:ext cx="12161520" cy="50292"/>
          </a:xfrm>
          <a:prstGeom prst="rect">
            <a:avLst/>
          </a:prstGeom>
          <a:solidFill>
            <a:srgbClr val="C8973F"/>
          </a:solidFill>
          <a:ln/>
        </p:spPr>
      </p:sp>
      <p:sp>
        <p:nvSpPr>
          <p:cNvPr id="25" name="Text 2"/>
          <p:cNvSpPr/>
          <p:nvPr/>
        </p:nvSpPr>
        <p:spPr>
          <a:xfrm>
            <a:off x="502920" y="224028"/>
            <a:ext cx="11155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Источники информации и методы анализа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4"/>
          <p:cNvSpPr/>
          <p:nvPr/>
        </p:nvSpPr>
        <p:spPr>
          <a:xfrm>
            <a:off x="411480" y="4061010"/>
            <a:ext cx="22657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600" b="1" kern="0" spc="120" dirty="0" smtClean="0">
                <a:solidFill>
                  <a:srgbClr val="C897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анализа</a:t>
            </a:r>
            <a:endParaRPr lang="en-US" sz="1600" dirty="0"/>
          </a:p>
        </p:txBody>
      </p:sp>
      <p:sp>
        <p:nvSpPr>
          <p:cNvPr id="86" name="Shape 5"/>
          <p:cNvSpPr/>
          <p:nvPr/>
        </p:nvSpPr>
        <p:spPr>
          <a:xfrm>
            <a:off x="411481" y="4408068"/>
            <a:ext cx="3530961" cy="83011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87" name="Shape 6"/>
          <p:cNvSpPr/>
          <p:nvPr/>
        </p:nvSpPr>
        <p:spPr>
          <a:xfrm>
            <a:off x="532424" y="4478606"/>
            <a:ext cx="347472" cy="347472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88" name="Text 7"/>
          <p:cNvSpPr/>
          <p:nvPr/>
        </p:nvSpPr>
        <p:spPr>
          <a:xfrm>
            <a:off x="532424" y="44756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89" name="Text 8"/>
          <p:cNvSpPr/>
          <p:nvPr/>
        </p:nvSpPr>
        <p:spPr>
          <a:xfrm>
            <a:off x="1024129" y="4404899"/>
            <a:ext cx="2690621" cy="3884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Изучение имеющейся информации</a:t>
            </a:r>
            <a:endParaRPr lang="en-US" sz="1200" dirty="0"/>
          </a:p>
        </p:txBody>
      </p:sp>
      <p:sp>
        <p:nvSpPr>
          <p:cNvPr id="90" name="Text 9"/>
          <p:cNvSpPr/>
          <p:nvPr/>
        </p:nvSpPr>
        <p:spPr>
          <a:xfrm>
            <a:off x="1033272" y="4833539"/>
            <a:ext cx="2473215" cy="332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Проверки, аудиты, судебные решения, жалобы</a:t>
            </a:r>
            <a:endParaRPr lang="en-US" sz="1100" dirty="0"/>
          </a:p>
        </p:txBody>
      </p:sp>
      <p:sp>
        <p:nvSpPr>
          <p:cNvPr id="91" name="Shape 10"/>
          <p:cNvSpPr/>
          <p:nvPr/>
        </p:nvSpPr>
        <p:spPr>
          <a:xfrm>
            <a:off x="411481" y="5323154"/>
            <a:ext cx="3530961" cy="830118"/>
          </a:xfrm>
          <a:prstGeom prst="roundRect">
            <a:avLst>
              <a:gd name="adj" fmla="val 6944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92" name="Shape 11"/>
          <p:cNvSpPr/>
          <p:nvPr/>
        </p:nvSpPr>
        <p:spPr>
          <a:xfrm>
            <a:off x="532424" y="5414290"/>
            <a:ext cx="347472" cy="347472"/>
          </a:xfrm>
          <a:prstGeom prst="ellipse">
            <a:avLst/>
          </a:prstGeom>
          <a:solidFill>
            <a:srgbClr val="C8973F"/>
          </a:solidFill>
          <a:ln/>
        </p:spPr>
      </p:sp>
      <p:sp>
        <p:nvSpPr>
          <p:cNvPr id="93" name="Text 12"/>
          <p:cNvSpPr/>
          <p:nvPr/>
        </p:nvSpPr>
        <p:spPr>
          <a:xfrm>
            <a:off x="532424" y="541429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94" name="Text 13"/>
          <p:cNvSpPr/>
          <p:nvPr/>
        </p:nvSpPr>
        <p:spPr>
          <a:xfrm>
            <a:off x="1024129" y="5411955"/>
            <a:ext cx="2690621" cy="20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и познания работников</a:t>
            </a:r>
            <a:endParaRPr lang="en-US" sz="1200" dirty="0"/>
          </a:p>
        </p:txBody>
      </p:sp>
      <p:sp>
        <p:nvSpPr>
          <p:cNvPr id="95" name="Text 14"/>
          <p:cNvSpPr/>
          <p:nvPr/>
        </p:nvSpPr>
        <p:spPr>
          <a:xfrm>
            <a:off x="1024129" y="5860274"/>
            <a:ext cx="2473215" cy="1339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Интервью, опросы, фокус-группы</a:t>
            </a:r>
            <a:endParaRPr lang="en-US" sz="1100" dirty="0"/>
          </a:p>
        </p:txBody>
      </p:sp>
      <p:sp>
        <p:nvSpPr>
          <p:cNvPr id="96" name="Shape 15"/>
          <p:cNvSpPr/>
          <p:nvPr/>
        </p:nvSpPr>
        <p:spPr>
          <a:xfrm>
            <a:off x="4223840" y="4402550"/>
            <a:ext cx="3530961" cy="83011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97" name="Shape 16"/>
          <p:cNvSpPr/>
          <p:nvPr/>
        </p:nvSpPr>
        <p:spPr>
          <a:xfrm>
            <a:off x="4344783" y="4478606"/>
            <a:ext cx="347472" cy="347472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8" name="Text 17"/>
          <p:cNvSpPr/>
          <p:nvPr/>
        </p:nvSpPr>
        <p:spPr>
          <a:xfrm>
            <a:off x="4344783" y="4474499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99" name="Text 18"/>
          <p:cNvSpPr/>
          <p:nvPr/>
        </p:nvSpPr>
        <p:spPr>
          <a:xfrm>
            <a:off x="4836488" y="4519036"/>
            <a:ext cx="2690621" cy="160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Обобщение внешнего опыта</a:t>
            </a:r>
            <a:endParaRPr lang="en-US" sz="1200" dirty="0"/>
          </a:p>
        </p:txBody>
      </p:sp>
      <p:sp>
        <p:nvSpPr>
          <p:cNvPr id="100" name="Text 19"/>
          <p:cNvSpPr/>
          <p:nvPr/>
        </p:nvSpPr>
        <p:spPr>
          <a:xfrm>
            <a:off x="4813198" y="4834403"/>
            <a:ext cx="2690621" cy="3334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Отчёты, интернет-ресурсы, исследования</a:t>
            </a:r>
            <a:endParaRPr lang="en-US" sz="1100" dirty="0"/>
          </a:p>
        </p:txBody>
      </p:sp>
      <p:sp>
        <p:nvSpPr>
          <p:cNvPr id="101" name="Shape 20"/>
          <p:cNvSpPr/>
          <p:nvPr/>
        </p:nvSpPr>
        <p:spPr>
          <a:xfrm>
            <a:off x="4223840" y="5317636"/>
            <a:ext cx="3530961" cy="907096"/>
          </a:xfrm>
          <a:prstGeom prst="roundRect">
            <a:avLst>
              <a:gd name="adj" fmla="val 6944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102" name="Shape 21"/>
          <p:cNvSpPr/>
          <p:nvPr/>
        </p:nvSpPr>
        <p:spPr>
          <a:xfrm>
            <a:off x="4344783" y="5386826"/>
            <a:ext cx="347472" cy="347472"/>
          </a:xfrm>
          <a:prstGeom prst="ellipse">
            <a:avLst/>
          </a:prstGeom>
          <a:solidFill>
            <a:srgbClr val="C8973F"/>
          </a:solidFill>
          <a:ln/>
        </p:spPr>
      </p:sp>
      <p:sp>
        <p:nvSpPr>
          <p:cNvPr id="103" name="Text 22"/>
          <p:cNvSpPr/>
          <p:nvPr/>
        </p:nvSpPr>
        <p:spPr>
          <a:xfrm>
            <a:off x="4344783" y="538682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104" name="Text 23"/>
          <p:cNvSpPr/>
          <p:nvPr/>
        </p:nvSpPr>
        <p:spPr>
          <a:xfrm>
            <a:off x="4836488" y="5452861"/>
            <a:ext cx="2690621" cy="1216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«что если»</a:t>
            </a:r>
            <a:endParaRPr lang="en-US" sz="1200" dirty="0"/>
          </a:p>
        </p:txBody>
      </p:sp>
      <p:sp>
        <p:nvSpPr>
          <p:cNvPr id="105" name="Text 24"/>
          <p:cNvSpPr/>
          <p:nvPr/>
        </p:nvSpPr>
        <p:spPr>
          <a:xfrm>
            <a:off x="4836488" y="5832810"/>
            <a:ext cx="2690621" cy="1614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Мозговой штурм, рабочие группы</a:t>
            </a:r>
            <a:endParaRPr lang="en-US" sz="1100" dirty="0"/>
          </a:p>
        </p:txBody>
      </p:sp>
      <p:sp>
        <p:nvSpPr>
          <p:cNvPr id="106" name="Shape 25"/>
          <p:cNvSpPr/>
          <p:nvPr/>
        </p:nvSpPr>
        <p:spPr>
          <a:xfrm>
            <a:off x="8036200" y="4408068"/>
            <a:ext cx="3530961" cy="83011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107" name="Shape 26"/>
          <p:cNvSpPr/>
          <p:nvPr/>
        </p:nvSpPr>
        <p:spPr>
          <a:xfrm>
            <a:off x="8157143" y="4478606"/>
            <a:ext cx="347472" cy="347472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08" name="Text 27"/>
          <p:cNvSpPr/>
          <p:nvPr/>
        </p:nvSpPr>
        <p:spPr>
          <a:xfrm>
            <a:off x="8157143" y="4466285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109" name="Text 28"/>
          <p:cNvSpPr/>
          <p:nvPr/>
        </p:nvSpPr>
        <p:spPr>
          <a:xfrm>
            <a:off x="8648848" y="4510822"/>
            <a:ext cx="2690621" cy="1765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 err="1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Моделирование</a:t>
            </a:r>
            <a:r>
              <a:rPr lang="en-US" sz="1200" b="1" dirty="0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b="1" dirty="0" err="1" smtClean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ситуации</a:t>
            </a:r>
            <a:endParaRPr lang="en-US" sz="1200" dirty="0"/>
          </a:p>
        </p:txBody>
      </p:sp>
      <p:sp>
        <p:nvSpPr>
          <p:cNvPr id="110" name="Text 29"/>
          <p:cNvSpPr/>
          <p:nvPr/>
        </p:nvSpPr>
        <p:spPr>
          <a:xfrm>
            <a:off x="8648848" y="4912270"/>
            <a:ext cx="2690621" cy="177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 err="1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Апробация</a:t>
            </a:r>
            <a:r>
              <a:rPr lang="en-US" sz="1100" dirty="0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 err="1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процедур</a:t>
            </a:r>
            <a:r>
              <a:rPr lang="en-US" sz="1100" dirty="0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 err="1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</a:t>
            </a:r>
            <a:r>
              <a:rPr lang="en-US" sz="1100" dirty="0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 err="1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выявления</a:t>
            </a:r>
            <a:r>
              <a:rPr lang="en-US" sz="1100" dirty="0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«</a:t>
            </a:r>
            <a:r>
              <a:rPr lang="en-US" sz="1100" dirty="0" err="1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узких</a:t>
            </a:r>
            <a:r>
              <a:rPr lang="en-US" sz="1100" dirty="0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 err="1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</a:t>
            </a:r>
            <a:r>
              <a:rPr lang="en-US" sz="1100" dirty="0" smtClean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</a:t>
            </a:r>
            <a:endParaRPr lang="en-US" sz="1100" dirty="0"/>
          </a:p>
        </p:txBody>
      </p:sp>
      <p:sp>
        <p:nvSpPr>
          <p:cNvPr id="111" name="Shape 30"/>
          <p:cNvSpPr/>
          <p:nvPr/>
        </p:nvSpPr>
        <p:spPr>
          <a:xfrm>
            <a:off x="8036199" y="5319222"/>
            <a:ext cx="3530961" cy="830118"/>
          </a:xfrm>
          <a:prstGeom prst="roundRect">
            <a:avLst>
              <a:gd name="adj" fmla="val 6944"/>
            </a:avLst>
          </a:prstGeom>
          <a:solidFill>
            <a:srgbClr val="F4F6F8"/>
          </a:solidFill>
          <a:ln w="12700">
            <a:solidFill>
              <a:srgbClr val="DEE5EB"/>
            </a:solidFill>
            <a:prstDash val="solid"/>
          </a:ln>
        </p:spPr>
      </p:sp>
      <p:sp>
        <p:nvSpPr>
          <p:cNvPr id="112" name="Shape 31"/>
          <p:cNvSpPr/>
          <p:nvPr/>
        </p:nvSpPr>
        <p:spPr>
          <a:xfrm>
            <a:off x="8157142" y="5386826"/>
            <a:ext cx="347472" cy="347472"/>
          </a:xfrm>
          <a:prstGeom prst="ellipse">
            <a:avLst/>
          </a:prstGeom>
          <a:solidFill>
            <a:srgbClr val="C8973F"/>
          </a:solidFill>
          <a:ln/>
        </p:spPr>
      </p:sp>
      <p:sp>
        <p:nvSpPr>
          <p:cNvPr id="113" name="Text 32"/>
          <p:cNvSpPr/>
          <p:nvPr/>
        </p:nvSpPr>
        <p:spPr>
          <a:xfrm>
            <a:off x="8157142" y="538682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114" name="Text 33"/>
          <p:cNvSpPr/>
          <p:nvPr/>
        </p:nvSpPr>
        <p:spPr>
          <a:xfrm>
            <a:off x="8648847" y="5320746"/>
            <a:ext cx="2690621" cy="385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2E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данных цифровых систем</a:t>
            </a:r>
            <a:endParaRPr lang="en-US" sz="1200" dirty="0"/>
          </a:p>
        </p:txBody>
      </p:sp>
      <p:sp>
        <p:nvSpPr>
          <p:cNvPr id="115" name="Text 34"/>
          <p:cNvSpPr/>
          <p:nvPr/>
        </p:nvSpPr>
        <p:spPr>
          <a:xfrm>
            <a:off x="8648846" y="5742412"/>
            <a:ext cx="2690621" cy="3385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Выгрузки о распределении дел, корректировках, сроках</a:t>
            </a:r>
            <a:endParaRPr lang="en-US" sz="1100" dirty="0"/>
          </a:p>
        </p:txBody>
      </p:sp>
      <p:sp>
        <p:nvSpPr>
          <p:cNvPr id="116" name="TextBox 115"/>
          <p:cNvSpPr txBox="1"/>
          <p:nvPr/>
        </p:nvSpPr>
        <p:spPr>
          <a:xfrm>
            <a:off x="411480" y="1207008"/>
            <a:ext cx="11155680" cy="2461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Источники</a:t>
            </a:r>
            <a:r>
              <a:rPr sz="16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600" b="1" dirty="0" smtClean="0">
                <a:solidFill>
                  <a:srgbClr val="C8973F"/>
                </a:solidFill>
                <a:latin typeface="Arial"/>
              </a:rPr>
              <a:t>информации</a:t>
            </a:r>
            <a:endParaRPr sz="1600" b="1" i="0" dirty="0">
              <a:solidFill>
                <a:srgbClr val="C8973F"/>
              </a:solidFill>
              <a:latin typeface="Arial"/>
            </a:endParaRPr>
          </a:p>
        </p:txBody>
      </p:sp>
      <p:sp>
        <p:nvSpPr>
          <p:cNvPr id="117" name="Rounded Rectangle 116"/>
          <p:cNvSpPr/>
          <p:nvPr/>
        </p:nvSpPr>
        <p:spPr>
          <a:xfrm>
            <a:off x="411480" y="1508759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8" name="TextBox 117"/>
          <p:cNvSpPr txBox="1"/>
          <p:nvPr/>
        </p:nvSpPr>
        <p:spPr>
          <a:xfrm>
            <a:off x="539496" y="1581108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1)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033272" y="1512689"/>
            <a:ext cx="4736592" cy="3200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 dirty="0" err="1">
                <a:solidFill>
                  <a:srgbClr val="17242E"/>
                </a:solidFill>
                <a:latin typeface="Arial"/>
              </a:rPr>
              <a:t>правовые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акты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внутренние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документы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регулирующие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деятельность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объекта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анализа</a:t>
            </a:r>
            <a:endParaRPr sz="10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411480" y="1868751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TextBox 120"/>
          <p:cNvSpPr txBox="1"/>
          <p:nvPr/>
        </p:nvSpPr>
        <p:spPr>
          <a:xfrm>
            <a:off x="539496" y="1941100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2)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1033272" y="1944178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ведомственная статистическая отчётность о деятельности объекта анализа</a:t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411480" y="2228743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4" name="TextBox 123"/>
          <p:cNvSpPr txBox="1"/>
          <p:nvPr/>
        </p:nvSpPr>
        <p:spPr>
          <a:xfrm>
            <a:off x="539496" y="2301092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3)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1033272" y="2304170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данные цифровых систем государственных и правоохранительных органов</a:t>
            </a:r>
          </a:p>
        </p:txBody>
      </p:sp>
      <p:sp>
        <p:nvSpPr>
          <p:cNvPr id="126" name="Rounded Rectangle 125"/>
          <p:cNvSpPr/>
          <p:nvPr/>
        </p:nvSpPr>
        <p:spPr>
          <a:xfrm>
            <a:off x="411480" y="2588735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" name="TextBox 126"/>
          <p:cNvSpPr txBox="1"/>
          <p:nvPr/>
        </p:nvSpPr>
        <p:spPr>
          <a:xfrm>
            <a:off x="539496" y="2661084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4)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1033272" y="2664162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вступившие в законную силу судебные акты</a:t>
            </a:r>
          </a:p>
        </p:txBody>
      </p:sp>
      <p:sp>
        <p:nvSpPr>
          <p:cNvPr id="129" name="Rounded Rectangle 128"/>
          <p:cNvSpPr/>
          <p:nvPr/>
        </p:nvSpPr>
        <p:spPr>
          <a:xfrm>
            <a:off x="411480" y="2948727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" name="TextBox 129"/>
          <p:cNvSpPr txBox="1"/>
          <p:nvPr/>
        </p:nvSpPr>
        <p:spPr>
          <a:xfrm>
            <a:off x="539496" y="3021076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5)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1033272" y="3024154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результаты проверок, ранее проведённых государственными органами</a:t>
            </a:r>
          </a:p>
        </p:txBody>
      </p:sp>
      <p:sp>
        <p:nvSpPr>
          <p:cNvPr id="132" name="Rounded Rectangle 131"/>
          <p:cNvSpPr/>
          <p:nvPr/>
        </p:nvSpPr>
        <p:spPr>
          <a:xfrm>
            <a:off x="411480" y="3308719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3" name="TextBox 132"/>
          <p:cNvSpPr txBox="1"/>
          <p:nvPr/>
        </p:nvSpPr>
        <p:spPr>
          <a:xfrm>
            <a:off x="539496" y="3381068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6)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1033272" y="3384146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результаты контрольных мероприятий служб внутреннего аудита</a:t>
            </a:r>
          </a:p>
        </p:txBody>
      </p:sp>
      <p:sp>
        <p:nvSpPr>
          <p:cNvPr id="135" name="Rounded Rectangle 134"/>
          <p:cNvSpPr/>
          <p:nvPr/>
        </p:nvSpPr>
        <p:spPr>
          <a:xfrm>
            <a:off x="411480" y="3651619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6" name="TextBox 135"/>
          <p:cNvSpPr txBox="1"/>
          <p:nvPr/>
        </p:nvSpPr>
        <p:spPr>
          <a:xfrm>
            <a:off x="539496" y="3741060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7)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1033272" y="3744138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 dirty="0" err="1">
                <a:solidFill>
                  <a:srgbClr val="17242E"/>
                </a:solidFill>
                <a:latin typeface="Arial"/>
              </a:rPr>
              <a:t>результаты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антикоррупционного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мониторинга</a:t>
            </a:r>
            <a:endParaRPr sz="10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38" name="Rounded Rectangle 137"/>
          <p:cNvSpPr/>
          <p:nvPr/>
        </p:nvSpPr>
        <p:spPr>
          <a:xfrm>
            <a:off x="6080760" y="1508759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9" name="TextBox 138"/>
          <p:cNvSpPr txBox="1"/>
          <p:nvPr/>
        </p:nvSpPr>
        <p:spPr>
          <a:xfrm>
            <a:off x="6208776" y="1581108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8)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6702552" y="1584186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публикации в средствах массовой информации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6080760" y="1868751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2" name="TextBox 141"/>
          <p:cNvSpPr txBox="1"/>
          <p:nvPr/>
        </p:nvSpPr>
        <p:spPr>
          <a:xfrm>
            <a:off x="6208776" y="1941100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9)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6702552" y="1872432"/>
            <a:ext cx="4736592" cy="3200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 dirty="0" err="1">
                <a:solidFill>
                  <a:srgbClr val="17242E"/>
                </a:solidFill>
                <a:latin typeface="Arial"/>
              </a:rPr>
              <a:t>публикации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обращения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иные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сведения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в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социальных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сетях</a:t>
            </a:r>
            <a:r>
              <a:rPr sz="10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000" b="0" i="0" dirty="0" err="1">
                <a:solidFill>
                  <a:srgbClr val="17242E"/>
                </a:solidFill>
                <a:latin typeface="Arial"/>
              </a:rPr>
              <a:t>интернет-ресурсах</a:t>
            </a:r>
            <a:endParaRPr sz="10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44" name="Rounded Rectangle 143"/>
          <p:cNvSpPr/>
          <p:nvPr/>
        </p:nvSpPr>
        <p:spPr>
          <a:xfrm>
            <a:off x="6080760" y="2228743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" name="TextBox 144"/>
          <p:cNvSpPr txBox="1"/>
          <p:nvPr/>
        </p:nvSpPr>
        <p:spPr>
          <a:xfrm>
            <a:off x="6208776" y="2301092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10)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6702552" y="2304170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обращения физических и юридических лиц в отношении объекта анализа</a:t>
            </a:r>
          </a:p>
        </p:txBody>
      </p:sp>
      <p:sp>
        <p:nvSpPr>
          <p:cNvPr id="147" name="Rounded Rectangle 146"/>
          <p:cNvSpPr/>
          <p:nvPr/>
        </p:nvSpPr>
        <p:spPr>
          <a:xfrm>
            <a:off x="6080760" y="2588735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8" name="TextBox 147"/>
          <p:cNvSpPr txBox="1"/>
          <p:nvPr/>
        </p:nvSpPr>
        <p:spPr>
          <a:xfrm>
            <a:off x="6208776" y="2661084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11)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6702552" y="2584140"/>
            <a:ext cx="4736592" cy="3200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сведения о привлечении работников к ответственности за коррупционные правонарушения</a:t>
            </a:r>
          </a:p>
        </p:txBody>
      </p:sp>
      <p:sp>
        <p:nvSpPr>
          <p:cNvPr id="150" name="Rounded Rectangle 149"/>
          <p:cNvSpPr/>
          <p:nvPr/>
        </p:nvSpPr>
        <p:spPr>
          <a:xfrm>
            <a:off x="6080760" y="2948727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1" name="TextBox 150"/>
          <p:cNvSpPr txBox="1"/>
          <p:nvPr/>
        </p:nvSpPr>
        <p:spPr>
          <a:xfrm>
            <a:off x="6208776" y="3021076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12)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6702552" y="3024154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результаты ранее проведённого внутреннего анализа коррупционных рисков</a:t>
            </a:r>
          </a:p>
        </p:txBody>
      </p:sp>
      <p:sp>
        <p:nvSpPr>
          <p:cNvPr id="153" name="Rounded Rectangle 152"/>
          <p:cNvSpPr/>
          <p:nvPr/>
        </p:nvSpPr>
        <p:spPr>
          <a:xfrm>
            <a:off x="6080760" y="3308719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TextBox 153"/>
          <p:cNvSpPr txBox="1"/>
          <p:nvPr/>
        </p:nvSpPr>
        <p:spPr>
          <a:xfrm>
            <a:off x="6208776" y="3381068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13)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6702552" y="3384146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результаты опроса (интервью) служащих, работников объекта анализа</a:t>
            </a:r>
          </a:p>
        </p:txBody>
      </p:sp>
      <p:sp>
        <p:nvSpPr>
          <p:cNvPr id="156" name="Rounded Rectangle 155"/>
          <p:cNvSpPr/>
          <p:nvPr/>
        </p:nvSpPr>
        <p:spPr>
          <a:xfrm>
            <a:off x="6080760" y="3651619"/>
            <a:ext cx="5486400" cy="32442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7" name="TextBox 156"/>
          <p:cNvSpPr txBox="1"/>
          <p:nvPr/>
        </p:nvSpPr>
        <p:spPr>
          <a:xfrm>
            <a:off x="6208776" y="3741060"/>
            <a:ext cx="384048" cy="1661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000" b="1" i="0">
                <a:solidFill>
                  <a:srgbClr val="1C7293"/>
                </a:solidFill>
                <a:latin typeface="Arial"/>
              </a:rPr>
              <a:t>14)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6702552" y="3744138"/>
            <a:ext cx="4736592" cy="1600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17242E"/>
                </a:solidFill>
                <a:latin typeface="Arial"/>
              </a:rPr>
              <a:t>иные сведения, представление которых не запрещено законодательством</a:t>
            </a:r>
          </a:p>
        </p:txBody>
      </p:sp>
    </p:spTree>
    <p:extLst>
      <p:ext uri="{BB962C8B-B14F-4D97-AF65-F5344CB8AC3E}">
        <p14:creationId xmlns:p14="http://schemas.microsoft.com/office/powerpoint/2010/main" val="229060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60120"/>
          </a:xfrm>
          <a:prstGeom prst="rect">
            <a:avLst/>
          </a:prstGeom>
          <a:solidFill>
            <a:srgbClr val="0F2E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60120"/>
            <a:ext cx="12161520" cy="50292"/>
          </a:xfrm>
          <a:prstGeom prst="rect">
            <a:avLst/>
          </a:prstGeom>
          <a:solidFill>
            <a:srgbClr val="C8973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32827"/>
            <a:ext cx="11155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Стратегическое планирование и реализация функций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02920" y="1234440"/>
            <a:ext cx="11155680" cy="2461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Индикаторы</a:t>
            </a:r>
            <a:r>
              <a:rPr sz="16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коррупционных</a:t>
            </a:r>
            <a:r>
              <a:rPr sz="16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рисков</a:t>
            </a:r>
            <a:endParaRPr sz="1600" b="1" i="0" dirty="0">
              <a:solidFill>
                <a:srgbClr val="C8973F"/>
              </a:solidFill>
              <a:latin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2920" y="1842350"/>
            <a:ext cx="11155680" cy="80467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02920" y="1842350"/>
            <a:ext cx="100584" cy="80467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" y="2011995"/>
            <a:ext cx="10607040" cy="4653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sz="1400" dirty="0">
                <a:solidFill>
                  <a:srgbClr val="17242E"/>
                </a:solidFill>
                <a:latin typeface="Arial"/>
              </a:rPr>
              <a:t>О</a:t>
            </a:r>
            <a:r>
              <a:rPr sz="1400" b="0" i="0" dirty="0" err="1" smtClean="0">
                <a:solidFill>
                  <a:srgbClr val="17242E"/>
                </a:solidFill>
                <a:latin typeface="Arial"/>
              </a:rPr>
              <a:t>тсутствие</a:t>
            </a:r>
            <a:r>
              <a:rPr sz="14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в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стратегических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программных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плановых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документах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конкретных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целей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задач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ожидаемых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результатов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деятельности</a:t>
            </a:r>
            <a:endParaRPr sz="14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2920" y="2775038"/>
            <a:ext cx="11155680" cy="804672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02920" y="2775038"/>
            <a:ext cx="100584" cy="80467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2944683"/>
            <a:ext cx="10607040" cy="4653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sz="1400" dirty="0">
                <a:solidFill>
                  <a:srgbClr val="17242E"/>
                </a:solidFill>
                <a:latin typeface="Arial"/>
              </a:rPr>
              <a:t>Н</a:t>
            </a:r>
            <a:r>
              <a:rPr sz="1400" b="0" i="0" dirty="0" err="1" smtClean="0">
                <a:solidFill>
                  <a:srgbClr val="17242E"/>
                </a:solidFill>
                <a:latin typeface="Arial"/>
              </a:rPr>
              <a:t>есоответствие</a:t>
            </a:r>
            <a:r>
              <a:rPr sz="14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фактически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выполняемых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функций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компетенции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объекта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анализа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его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учредительным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документам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отраслевым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приоритетам</a:t>
            </a:r>
            <a:endParaRPr sz="14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02920" y="3707726"/>
            <a:ext cx="11155680" cy="80467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02920" y="3707726"/>
            <a:ext cx="100584" cy="80467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22960" y="3877370"/>
            <a:ext cx="10607040" cy="4653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sz="1400" dirty="0">
                <a:solidFill>
                  <a:srgbClr val="17242E"/>
                </a:solidFill>
                <a:latin typeface="Arial"/>
              </a:rPr>
              <a:t>О</a:t>
            </a:r>
            <a:r>
              <a:rPr sz="1400" b="0" i="0" dirty="0" err="1" smtClean="0">
                <a:solidFill>
                  <a:srgbClr val="17242E"/>
                </a:solidFill>
                <a:latin typeface="Arial"/>
              </a:rPr>
              <a:t>существление</a:t>
            </a:r>
            <a:r>
              <a:rPr sz="14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функций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не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предусмотренных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законодательством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или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учредительными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документами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а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также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дублирующих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несвойственных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излишних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функций</a:t>
            </a:r>
            <a:endParaRPr sz="14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02920" y="4640414"/>
            <a:ext cx="11155680" cy="804672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02920" y="4640414"/>
            <a:ext cx="100584" cy="80467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2960" y="4810058"/>
            <a:ext cx="10607040" cy="4653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lang="kk-KZ" sz="1400" dirty="0">
                <a:solidFill>
                  <a:srgbClr val="17242E"/>
                </a:solidFill>
                <a:latin typeface="Arial"/>
              </a:rPr>
              <a:t>Н</a:t>
            </a:r>
            <a:r>
              <a:rPr sz="1400" b="0" i="0" dirty="0" err="1" smtClean="0">
                <a:solidFill>
                  <a:srgbClr val="17242E"/>
                </a:solidFill>
                <a:latin typeface="Arial"/>
              </a:rPr>
              <a:t>еисполнение</a:t>
            </a:r>
            <a:r>
              <a:rPr sz="14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или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частичное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исполнение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функций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возложенных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на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объект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анализа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законодательством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учредительными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документами</a:t>
            </a:r>
            <a:endParaRPr sz="14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2920" y="5573102"/>
            <a:ext cx="11155680" cy="80467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02920" y="5573102"/>
            <a:ext cx="100584" cy="80467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22960" y="5742746"/>
            <a:ext cx="10607040" cy="4653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lang="kk-KZ" sz="1400" dirty="0">
                <a:solidFill>
                  <a:srgbClr val="17242E"/>
                </a:solidFill>
                <a:latin typeface="Arial"/>
              </a:rPr>
              <a:t>У</a:t>
            </a:r>
            <a:r>
              <a:rPr sz="1400" b="0" i="0" dirty="0" err="1" smtClean="0">
                <a:solidFill>
                  <a:srgbClr val="17242E"/>
                </a:solidFill>
                <a:latin typeface="Arial"/>
              </a:rPr>
              <a:t>становление</a:t>
            </a:r>
            <a:r>
              <a:rPr sz="14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показателей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отражающих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объём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проведённых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мероприятий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или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освоенных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средств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вместо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измеримого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эффекта</a:t>
            </a:r>
            <a:r>
              <a:rPr sz="14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400" b="0" i="0" dirty="0" err="1">
                <a:solidFill>
                  <a:srgbClr val="17242E"/>
                </a:solidFill>
                <a:latin typeface="Arial"/>
              </a:rPr>
              <a:t>деятельности</a:t>
            </a:r>
            <a:endParaRPr sz="14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2920" y="1557566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950" b="0" i="1" dirty="0" err="1">
                <a:solidFill>
                  <a:srgbClr val="6B7A88"/>
                </a:solidFill>
                <a:latin typeface="Arial"/>
              </a:rPr>
              <a:t>Анализ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по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направлению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выявления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коррупционных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рисков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в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правовых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и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иных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актах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рекомендуется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начинать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с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оценки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стратегического</a:t>
            </a:r>
            <a:r>
              <a:rPr sz="950" b="0" i="1" dirty="0">
                <a:solidFill>
                  <a:srgbClr val="6B7A88"/>
                </a:solidFill>
                <a:latin typeface="Arial"/>
              </a:rPr>
              <a:t> </a:t>
            </a:r>
            <a:r>
              <a:rPr sz="950" b="0" i="1" dirty="0" err="1">
                <a:solidFill>
                  <a:srgbClr val="6B7A88"/>
                </a:solidFill>
                <a:latin typeface="Arial"/>
              </a:rPr>
              <a:t>планирования</a:t>
            </a:r>
            <a:endParaRPr sz="950" b="0" i="1" dirty="0">
              <a:solidFill>
                <a:srgbClr val="6B7A88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24508"/>
            <a:ext cx="11155680" cy="4653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sz="2800" b="1" i="0" dirty="0" smtClean="0">
                <a:solidFill>
                  <a:srgbClr val="FFFFFF"/>
                </a:solidFill>
                <a:latin typeface="Arial"/>
              </a:rPr>
              <a:t>Анализ </a:t>
            </a:r>
            <a:r>
              <a:rPr lang="ru-RU" sz="2800" b="1" i="0" dirty="0" smtClean="0">
                <a:solidFill>
                  <a:srgbClr val="FFFFFF"/>
                </a:solidFill>
                <a:latin typeface="Arial"/>
              </a:rPr>
              <a:t>нормативных </a:t>
            </a:r>
            <a:r>
              <a:rPr lang="ru-RU" sz="2800" b="1" i="0" dirty="0" smtClean="0">
                <a:solidFill>
                  <a:srgbClr val="FFFFFF"/>
                </a:solidFill>
                <a:latin typeface="Arial"/>
              </a:rPr>
              <a:t>правовых актов</a:t>
            </a:r>
            <a:endParaRPr sz="28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" y="1188720"/>
            <a:ext cx="11155680" cy="2461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Наиболее</a:t>
            </a:r>
            <a:r>
              <a:rPr sz="16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типичные</a:t>
            </a:r>
            <a:r>
              <a:rPr sz="16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коррупционные</a:t>
            </a:r>
            <a:r>
              <a:rPr sz="16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600" b="1" i="0" dirty="0" smtClean="0">
                <a:solidFill>
                  <a:srgbClr val="C8973F"/>
                </a:solidFill>
                <a:latin typeface="Arial"/>
              </a:rPr>
              <a:t>факторы</a:t>
            </a:r>
            <a:endParaRPr sz="1600" b="1" i="0" dirty="0">
              <a:solidFill>
                <a:srgbClr val="C8973F"/>
              </a:solidFill>
              <a:latin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2920" y="1508760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02920" y="1508760"/>
            <a:ext cx="2679192" cy="9144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9224" y="170992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>
                <a:solidFill>
                  <a:srgbClr val="1C7293"/>
                </a:solidFill>
                <a:latin typeface="Arial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" y="2242245"/>
            <a:ext cx="2386584" cy="2030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 dirty="0" err="1">
                <a:solidFill>
                  <a:srgbClr val="0F2E4C"/>
                </a:solidFill>
                <a:latin typeface="Arial"/>
              </a:rPr>
              <a:t>Правовой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пробел</a:t>
            </a:r>
            <a:endParaRPr sz="13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346704" y="1508760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346704" y="1508760"/>
            <a:ext cx="2679192" cy="9144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493008" y="170992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>
                <a:solidFill>
                  <a:srgbClr val="1C7293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3008" y="2039112"/>
            <a:ext cx="2386584" cy="643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>
                <a:solidFill>
                  <a:srgbClr val="0F2E4C"/>
                </a:solidFill>
                <a:latin typeface="Arial"/>
              </a:rPr>
              <a:t>Коллизия положений правовых актов и внутренних документов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90488" y="1508760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190488" y="1508760"/>
            <a:ext cx="2679192" cy="9144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36792" y="170992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>
                <a:solidFill>
                  <a:srgbClr val="1C7293"/>
                </a:solidFill>
                <a:latin typeface="Arial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36792" y="2140679"/>
            <a:ext cx="2386584" cy="4230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>
                <a:solidFill>
                  <a:srgbClr val="0F2E4C"/>
                </a:solidFill>
                <a:latin typeface="Arial"/>
              </a:rPr>
              <a:t>Юридико-лингвистическая неопределённость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034272" y="1508760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9034272" y="1508760"/>
            <a:ext cx="2679192" cy="9144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180576" y="170992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>
                <a:solidFill>
                  <a:srgbClr val="1C7293"/>
                </a:solidFill>
                <a:latin typeface="Arial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80576" y="2140679"/>
            <a:ext cx="2386584" cy="4230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>
                <a:solidFill>
                  <a:srgbClr val="0F2E4C"/>
                </a:solidFill>
                <a:latin typeface="Arial"/>
              </a:rPr>
              <a:t>Широта дискреционных полномочий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063239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02920" y="3063239"/>
            <a:ext cx="2679192" cy="9144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49224" y="326440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>
                <a:solidFill>
                  <a:srgbClr val="1C7293"/>
                </a:solidFill>
                <a:latin typeface="Arial"/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9224" y="3600987"/>
            <a:ext cx="2386584" cy="6601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>
                <a:solidFill>
                  <a:srgbClr val="0F2E4C"/>
                </a:solidFill>
                <a:latin typeface="Arial"/>
              </a:rPr>
              <a:t>Установление права вместо обязанности должностных лиц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46704" y="3063239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3346704" y="3063239"/>
            <a:ext cx="2679192" cy="9144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493008" y="326440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>
                <a:solidFill>
                  <a:srgbClr val="1C7293"/>
                </a:solidFill>
                <a:latin typeface="Arial"/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93008" y="3490957"/>
            <a:ext cx="2386584" cy="880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 dirty="0" err="1">
                <a:solidFill>
                  <a:srgbClr val="0F2E4C"/>
                </a:solidFill>
                <a:latin typeface="Arial"/>
              </a:rPr>
              <a:t>Завышенные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требования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к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лицу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,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предъявляемые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для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реализации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принадлежащего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ему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права</a:t>
            </a:r>
            <a:endParaRPr sz="13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190488" y="3063239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6190488" y="3063239"/>
            <a:ext cx="2679192" cy="9144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336792" y="326440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>
                <a:solidFill>
                  <a:srgbClr val="1C7293"/>
                </a:solidFill>
                <a:latin typeface="Arial"/>
              </a:rPr>
              <a:t>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36792" y="3600987"/>
            <a:ext cx="2386584" cy="6601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>
                <a:solidFill>
                  <a:srgbClr val="0F2E4C"/>
                </a:solidFill>
                <a:latin typeface="Arial"/>
              </a:rPr>
              <a:t>Наличие излишних административных барьеров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034272" y="3063239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9034272" y="3063239"/>
            <a:ext cx="2679192" cy="9144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9180576" y="326440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>
                <a:solidFill>
                  <a:srgbClr val="1C7293"/>
                </a:solidFill>
                <a:latin typeface="Arial"/>
              </a:rPr>
              <a:t>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180576" y="3600987"/>
            <a:ext cx="2386584" cy="6601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>
                <a:solidFill>
                  <a:srgbClr val="0F2E4C"/>
                </a:solidFill>
                <a:latin typeface="Arial"/>
              </a:rPr>
              <a:t>Ненадлежащее определение функций, обязанностей, прав и ответственности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02920" y="4617720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02920" y="4617720"/>
            <a:ext cx="2679192" cy="91440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49224" y="481888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 dirty="0">
                <a:solidFill>
                  <a:srgbClr val="C8973F"/>
                </a:solidFill>
                <a:latin typeface="Arial"/>
              </a:rPr>
              <a:t>9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9224" y="5113888"/>
            <a:ext cx="2386584" cy="643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 dirty="0" err="1">
                <a:solidFill>
                  <a:srgbClr val="0F2E4C"/>
                </a:solidFill>
                <a:latin typeface="Arial"/>
              </a:rPr>
              <a:t>Неурегулированность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исключений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и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процедур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пересмотра</a:t>
            </a:r>
            <a:r>
              <a:rPr sz="1300" b="1" i="0" dirty="0">
                <a:solidFill>
                  <a:srgbClr val="0F2E4C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0F2E4C"/>
                </a:solidFill>
                <a:latin typeface="Arial"/>
              </a:rPr>
              <a:t>решения</a:t>
            </a:r>
            <a:endParaRPr sz="13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3346704" y="4617720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3346704" y="4617720"/>
            <a:ext cx="2679192" cy="91440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3493008" y="481888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>
                <a:solidFill>
                  <a:srgbClr val="C8973F"/>
                </a:solidFill>
                <a:latin typeface="Arial"/>
              </a:rPr>
              <a:t>10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493008" y="5113888"/>
            <a:ext cx="2386584" cy="8631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>
                <a:solidFill>
                  <a:srgbClr val="0F2E4C"/>
                </a:solidFill>
                <a:latin typeface="Arial"/>
              </a:rPr>
              <a:t>Отсутствие требований к обоснованию, документированию и обжалованию решения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190488" y="4617720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6190488" y="4617720"/>
            <a:ext cx="2679192" cy="91440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336792" y="4818888"/>
            <a:ext cx="457200" cy="2659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1" i="0">
                <a:solidFill>
                  <a:srgbClr val="C8973F"/>
                </a:solidFill>
                <a:latin typeface="Arial"/>
              </a:rPr>
              <a:t>11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36792" y="5113888"/>
            <a:ext cx="2386584" cy="8631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 i="0">
                <a:solidFill>
                  <a:srgbClr val="0F2E4C"/>
                </a:solidFill>
                <a:latin typeface="Arial"/>
              </a:rPr>
              <a:t>Закрепление полного цикла процесса за одним должностным лицом или подразделением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9034272" y="4617720"/>
            <a:ext cx="2679192" cy="141732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9180576" y="4617720"/>
            <a:ext cx="2386584" cy="1417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sz="1050" b="0" i="1">
                <a:solidFill>
                  <a:srgbClr val="6B7A88"/>
                </a:solidFill>
                <a:latin typeface="Arial"/>
              </a:rPr>
              <a:t>Перечень наиболее типичных коррупционных факторов не является исчерпывающим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12191695" cy="50292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41788"/>
            <a:ext cx="11155680" cy="4308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1" i="0" dirty="0" err="1">
                <a:solidFill>
                  <a:srgbClr val="FFFFFF"/>
                </a:solidFill>
                <a:latin typeface="Arial"/>
              </a:rPr>
              <a:t>Организационно-управленческая</a:t>
            </a:r>
            <a:r>
              <a:rPr sz="2800" b="1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Arial"/>
              </a:rPr>
              <a:t>деятельность</a:t>
            </a:r>
            <a:endParaRPr sz="28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" y="1188720"/>
            <a:ext cx="5486400" cy="215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sz="1400" b="1" i="0" dirty="0" smtClean="0">
                <a:solidFill>
                  <a:srgbClr val="C8973F"/>
                </a:solidFill>
                <a:latin typeface="Arial"/>
              </a:rPr>
              <a:t>Вопросы</a:t>
            </a:r>
            <a:r>
              <a:rPr sz="14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400" b="1" i="0" dirty="0" smtClean="0">
                <a:solidFill>
                  <a:srgbClr val="C8973F"/>
                </a:solidFill>
                <a:latin typeface="Arial"/>
              </a:rPr>
              <a:t>организационно</a:t>
            </a:r>
            <a:r>
              <a:rPr lang="ru-RU" sz="1400" b="1" dirty="0">
                <a:solidFill>
                  <a:srgbClr val="C8973F"/>
                </a:solidFill>
                <a:latin typeface="Arial"/>
              </a:rPr>
              <a:t>-</a:t>
            </a:r>
            <a:r>
              <a:rPr lang="ru-RU" sz="1400" b="1" i="0" dirty="0" smtClean="0">
                <a:solidFill>
                  <a:srgbClr val="C8973F"/>
                </a:solidFill>
                <a:latin typeface="Arial"/>
              </a:rPr>
              <a:t>управленческой</a:t>
            </a:r>
            <a:r>
              <a:rPr sz="14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400" b="1" i="0" dirty="0" smtClean="0">
                <a:solidFill>
                  <a:srgbClr val="C8973F"/>
                </a:solidFill>
                <a:latin typeface="Arial"/>
              </a:rPr>
              <a:t>деятельности</a:t>
            </a:r>
            <a:endParaRPr sz="1400" b="1" i="0" dirty="0">
              <a:solidFill>
                <a:srgbClr val="C8973F"/>
              </a:solidFill>
              <a:latin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2920" y="1508760"/>
            <a:ext cx="5532120" cy="411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7" name="TextBox 6"/>
          <p:cNvSpPr txBox="1"/>
          <p:nvPr/>
        </p:nvSpPr>
        <p:spPr>
          <a:xfrm>
            <a:off x="630936" y="16147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 dirty="0">
                <a:solidFill>
                  <a:srgbClr val="1C7293"/>
                </a:solidFill>
                <a:latin typeface="Arial"/>
              </a:rPr>
              <a:t>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" y="1522461"/>
            <a:ext cx="4782312" cy="384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У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правление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персоналом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, в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том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числе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определение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должностей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подверженных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коррупционным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рискам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2920" y="1965960"/>
            <a:ext cx="5532120" cy="41148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10" name="TextBox 9"/>
          <p:cNvSpPr txBox="1"/>
          <p:nvPr/>
        </p:nvSpPr>
        <p:spPr>
          <a:xfrm>
            <a:off x="630936" y="20719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 dirty="0">
                <a:solidFill>
                  <a:srgbClr val="1C7293"/>
                </a:solidFill>
                <a:latin typeface="Arial"/>
              </a:rPr>
              <a:t>2)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" y="2075681"/>
            <a:ext cx="4782312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П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редотвращение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и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урегулирование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конфликта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интересов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02920" y="2423160"/>
            <a:ext cx="5532120" cy="411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13" name="TextBox 12"/>
          <p:cNvSpPr txBox="1"/>
          <p:nvPr/>
        </p:nvSpPr>
        <p:spPr>
          <a:xfrm>
            <a:off x="630936" y="25291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3)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" y="2532881"/>
            <a:ext cx="4782312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О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казание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государственных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услуг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02920" y="2880360"/>
            <a:ext cx="5532120" cy="41148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16" name="TextBox 15"/>
          <p:cNvSpPr txBox="1"/>
          <p:nvPr/>
        </p:nvSpPr>
        <p:spPr>
          <a:xfrm>
            <a:off x="630936" y="29863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4)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" y="2990081"/>
            <a:ext cx="4782312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В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ыполнение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разрешительных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функций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2920" y="3337560"/>
            <a:ext cx="5532120" cy="411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19" name="TextBox 18"/>
          <p:cNvSpPr txBox="1"/>
          <p:nvPr/>
        </p:nvSpPr>
        <p:spPr>
          <a:xfrm>
            <a:off x="630936" y="34435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5)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4712" y="3447281"/>
            <a:ext cx="4782312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Р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еализация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контрольно-ревизионных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функций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02920" y="3794760"/>
            <a:ext cx="5532120" cy="41148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22" name="TextBox 21"/>
          <p:cNvSpPr txBox="1"/>
          <p:nvPr/>
        </p:nvSpPr>
        <p:spPr>
          <a:xfrm>
            <a:off x="630936" y="39007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6)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4712" y="3904481"/>
            <a:ext cx="4782312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О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своение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и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распределение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бюджетных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финансовых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средств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02920" y="4251960"/>
            <a:ext cx="5532120" cy="411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25" name="TextBox 24"/>
          <p:cNvSpPr txBox="1"/>
          <p:nvPr/>
        </p:nvSpPr>
        <p:spPr>
          <a:xfrm>
            <a:off x="630936" y="43579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7)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24712" y="4361681"/>
            <a:ext cx="4782312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О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существление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государственных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закупок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02920" y="4709160"/>
            <a:ext cx="5532120" cy="41148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28" name="TextBox 27"/>
          <p:cNvSpPr txBox="1"/>
          <p:nvPr/>
        </p:nvSpPr>
        <p:spPr>
          <a:xfrm>
            <a:off x="630936" y="48151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8)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4712" y="4818881"/>
            <a:ext cx="4782312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Б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юджетное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планирование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02920" y="5166360"/>
            <a:ext cx="5532120" cy="411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31" name="TextBox 30"/>
          <p:cNvSpPr txBox="1"/>
          <p:nvPr/>
        </p:nvSpPr>
        <p:spPr>
          <a:xfrm>
            <a:off x="630936" y="52723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9)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24712" y="5276081"/>
            <a:ext cx="4782312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З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аключение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договоров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с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физическими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юридическими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лицами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02920" y="5623560"/>
            <a:ext cx="5532120" cy="41148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34" name="TextBox 33"/>
          <p:cNvSpPr txBox="1"/>
          <p:nvPr/>
        </p:nvSpPr>
        <p:spPr>
          <a:xfrm>
            <a:off x="630936" y="57295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10)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24712" y="5733281"/>
            <a:ext cx="4782312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Р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азработка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и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эксплуатация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цифровых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систем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09360" y="1188720"/>
            <a:ext cx="5486400" cy="215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sz="1400" b="1" i="0" dirty="0" smtClean="0">
                <a:solidFill>
                  <a:srgbClr val="C8973F"/>
                </a:solidFill>
                <a:latin typeface="Arial"/>
              </a:rPr>
              <a:t>Иные</a:t>
            </a:r>
            <a:r>
              <a:rPr sz="1400"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sz="1400" b="1" i="0" dirty="0" smtClean="0">
                <a:solidFill>
                  <a:srgbClr val="C8973F"/>
                </a:solidFill>
                <a:latin typeface="Arial"/>
              </a:rPr>
              <a:t>вопросы</a:t>
            </a:r>
            <a:endParaRPr sz="1400" b="1" i="0" dirty="0">
              <a:solidFill>
                <a:srgbClr val="C8973F"/>
              </a:solidFill>
              <a:latin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309360" y="1508760"/>
            <a:ext cx="5349240" cy="411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437376" y="16147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 dirty="0">
                <a:solidFill>
                  <a:srgbClr val="1C7293"/>
                </a:solidFill>
                <a:latin typeface="Arial"/>
              </a:rPr>
              <a:t>1)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931152" y="1618481"/>
            <a:ext cx="4599431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О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рганизация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бизнес-процессов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распределение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полномочий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309360" y="1965960"/>
            <a:ext cx="5349240" cy="41148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437376" y="20719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2)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931152" y="2075681"/>
            <a:ext cx="4599431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О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казание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платных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услуг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309360" y="2423160"/>
            <a:ext cx="5349240" cy="411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6437376" y="25291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3)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31152" y="2436860"/>
            <a:ext cx="4599431" cy="384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Р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ассмотрение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обращений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взаимодействие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с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заинтересованными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сторонами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6309360" y="2880360"/>
            <a:ext cx="5349240" cy="41148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6437376" y="29863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4)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931152" y="2894060"/>
            <a:ext cx="4599431" cy="384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О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тбор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финансирование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сопровождение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проектов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получателей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государственной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поддержки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309360" y="3337560"/>
            <a:ext cx="5349240" cy="411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6437376" y="34435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5)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931152" y="3447281"/>
            <a:ext cx="4599431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У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правление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имуществом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активами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6309360" y="3794760"/>
            <a:ext cx="5349240" cy="41148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6437376" y="39007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>
                <a:solidFill>
                  <a:srgbClr val="1C7293"/>
                </a:solidFill>
                <a:latin typeface="Arial"/>
              </a:rPr>
              <a:t>6)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931152" y="3904481"/>
            <a:ext cx="4599431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О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беспечение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прозрачности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и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гласности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деятельности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6309360" y="4251960"/>
            <a:ext cx="5349240" cy="411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6437376" y="4357993"/>
            <a:ext cx="384048" cy="19941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8000"/>
              </a:lnSpc>
            </a:pPr>
            <a:r>
              <a:rPr sz="1200" b="1" i="0" dirty="0">
                <a:solidFill>
                  <a:srgbClr val="1C7293"/>
                </a:solidFill>
                <a:latin typeface="Arial"/>
              </a:rPr>
              <a:t>7)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931152" y="4361681"/>
            <a:ext cx="4599431" cy="192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</a:pPr>
            <a:r>
              <a:rPr lang="ru-RU" sz="1200" b="0" i="0" dirty="0" smtClean="0">
                <a:solidFill>
                  <a:srgbClr val="17242E"/>
                </a:solidFill>
                <a:latin typeface="Arial"/>
              </a:rPr>
              <a:t>О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рганизация</a:t>
            </a:r>
            <a:r>
              <a:rPr sz="1200" b="0" i="0" dirty="0" smtClean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работы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противодействию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коррупции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6309360" y="4846320"/>
            <a:ext cx="5349240" cy="1234440"/>
          </a:xfrm>
          <a:prstGeom prst="roundRect">
            <a:avLst>
              <a:gd name="adj" fmla="val 8000"/>
            </a:avLst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6537960" y="5072087"/>
            <a:ext cx="4892040" cy="7829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 i="0" dirty="0" err="1">
                <a:solidFill>
                  <a:srgbClr val="FFFFFF"/>
                </a:solidFill>
                <a:latin typeface="Arial"/>
              </a:rPr>
              <a:t>Направления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организационно-управленческой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деятельности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,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не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реализуемые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объектом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анализа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,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не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оцениваются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.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Обоснование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неприменимости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отдельного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направления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отражается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в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аналитической</a:t>
            </a:r>
            <a:r>
              <a:rPr sz="1200" b="0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FFFFFF"/>
                </a:solidFill>
                <a:latin typeface="Arial"/>
              </a:rPr>
              <a:t>справке</a:t>
            </a:r>
            <a:endParaRPr sz="1200" b="0" i="0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12191695" cy="50292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41788"/>
            <a:ext cx="11155680" cy="4308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1" i="0" dirty="0" err="1">
                <a:solidFill>
                  <a:srgbClr val="FFFFFF"/>
                </a:solidFill>
                <a:latin typeface="Arial"/>
              </a:rPr>
              <a:t>Аналитическая</a:t>
            </a:r>
            <a:r>
              <a:rPr sz="2800" b="1" i="0" dirty="0">
                <a:solidFill>
                  <a:srgbClr val="FFFFFF"/>
                </a:solidFill>
                <a:latin typeface="Arial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Arial"/>
              </a:rPr>
              <a:t>справка</a:t>
            </a:r>
            <a:endParaRPr sz="28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7200" y="1325880"/>
            <a:ext cx="3648456" cy="2103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603504" y="1532049"/>
            <a:ext cx="329184" cy="329184"/>
          </a:xfrm>
          <a:prstGeom prst="ellipse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03504" y="1540673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8000"/>
              </a:lnSpc>
            </a:pPr>
            <a:r>
              <a:rPr sz="1050" b="1" i="0" dirty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1581032"/>
            <a:ext cx="2953512" cy="290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b="1" i="0" dirty="0" err="1">
                <a:solidFill>
                  <a:srgbClr val="0F2E4C"/>
                </a:solidFill>
                <a:latin typeface="Arial"/>
              </a:rPr>
              <a:t>Составление</a:t>
            </a:r>
            <a:endParaRPr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4128" y="2115888"/>
            <a:ext cx="2953512" cy="982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 i="0" dirty="0" err="1">
                <a:solidFill>
                  <a:srgbClr val="17242E"/>
                </a:solidFill>
                <a:latin typeface="Arial"/>
              </a:rPr>
              <a:t>Справка с информацией о выявленных коррупционных рисках и рекомендациями по устранению причин и условий, способствующих совершению коррупционных правонарушений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70248" y="1325880"/>
            <a:ext cx="3648456" cy="2103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4416552" y="1532049"/>
            <a:ext cx="329184" cy="329184"/>
          </a:xfrm>
          <a:prstGeom prst="ellipse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416552" y="1540673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8000"/>
              </a:lnSpc>
            </a:pPr>
            <a:r>
              <a:rPr sz="105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37176" y="1581032"/>
            <a:ext cx="2953512" cy="290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b="1" i="0">
                <a:solidFill>
                  <a:srgbClr val="0F2E4C"/>
                </a:solidFill>
                <a:latin typeface="Arial"/>
              </a:rPr>
              <a:t>Согласование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37176" y="2115888"/>
            <a:ext cx="2953512" cy="982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 i="0" dirty="0" err="1">
                <a:solidFill>
                  <a:srgbClr val="17242E"/>
                </a:solidFill>
                <a:latin typeface="Arial"/>
              </a:rPr>
              <a:t>Может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согласовываться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со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структурными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подразделениями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объекта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анализа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.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Замечания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представляются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письменно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,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результаты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рассмотрения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отражаются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в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справке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083296" y="1325880"/>
            <a:ext cx="3648456" cy="2103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8229600" y="1532049"/>
            <a:ext cx="329184" cy="329184"/>
          </a:xfrm>
          <a:prstGeom prst="ellipse">
            <a:avLst/>
          </a:prstGeom>
          <a:solidFill>
            <a:srgbClr val="0F2E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229600" y="1540673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8000"/>
              </a:lnSpc>
            </a:pPr>
            <a:r>
              <a:rPr sz="105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50224" y="1435607"/>
            <a:ext cx="2953512" cy="5816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b="1" i="0">
                <a:solidFill>
                  <a:srgbClr val="0F2E4C"/>
                </a:solidFill>
                <a:latin typeface="Arial"/>
              </a:rPr>
              <a:t>Подписание и размещение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0224" y="2115888"/>
            <a:ext cx="2953512" cy="9970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 i="0" dirty="0" err="1">
                <a:solidFill>
                  <a:srgbClr val="17242E"/>
                </a:solidFill>
                <a:latin typeface="Arial"/>
              </a:rPr>
              <a:t>Подписывается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руководителем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субъекта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не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позднее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10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рабочих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дней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со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дня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завершения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анализа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.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Размещение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на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интернет-ресурсе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в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течение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3 </a:t>
            </a:r>
            <a:r>
              <a:rPr sz="1200" b="0" i="0" dirty="0" err="1">
                <a:solidFill>
                  <a:srgbClr val="17242E"/>
                </a:solidFill>
                <a:latin typeface="Arial"/>
              </a:rPr>
              <a:t>рабочих</a:t>
            </a:r>
            <a:r>
              <a:rPr sz="1200" b="0" i="0" dirty="0">
                <a:solidFill>
                  <a:srgbClr val="17242E"/>
                </a:solidFill>
                <a:latin typeface="Arial"/>
              </a:rPr>
              <a:t> </a:t>
            </a:r>
            <a:r>
              <a:rPr sz="1200" b="0" i="0" dirty="0" err="1" smtClean="0">
                <a:solidFill>
                  <a:srgbClr val="17242E"/>
                </a:solidFill>
                <a:latin typeface="Arial"/>
              </a:rPr>
              <a:t>дней</a:t>
            </a:r>
            <a:endParaRPr sz="1200" b="0" i="0" dirty="0">
              <a:solidFill>
                <a:srgbClr val="17242E"/>
              </a:solidFill>
              <a:latin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" y="3635169"/>
            <a:ext cx="1124712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lang="ru-RU" b="1" i="0" dirty="0" smtClean="0">
                <a:solidFill>
                  <a:srgbClr val="C8973F"/>
                </a:solidFill>
                <a:latin typeface="Arial"/>
              </a:rPr>
              <a:t>Требования</a:t>
            </a:r>
            <a:r>
              <a:rPr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b="1" i="0" dirty="0" smtClean="0">
                <a:solidFill>
                  <a:srgbClr val="C8973F"/>
                </a:solidFill>
                <a:latin typeface="Arial"/>
              </a:rPr>
              <a:t>к</a:t>
            </a:r>
            <a:r>
              <a:rPr b="1" i="0" dirty="0" smtClean="0">
                <a:solidFill>
                  <a:srgbClr val="C8973F"/>
                </a:solidFill>
                <a:latin typeface="Arial"/>
              </a:rPr>
              <a:t> </a:t>
            </a:r>
            <a:r>
              <a:rPr lang="ru-RU" b="1" i="0" dirty="0" smtClean="0">
                <a:solidFill>
                  <a:srgbClr val="C8973F"/>
                </a:solidFill>
                <a:latin typeface="Arial"/>
              </a:rPr>
              <a:t>содержанию</a:t>
            </a:r>
            <a:endParaRPr b="1" i="0" dirty="0">
              <a:solidFill>
                <a:srgbClr val="C8973F"/>
              </a:solidFill>
              <a:latin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57200" y="4160519"/>
            <a:ext cx="2697480" cy="153952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21792" y="4833595"/>
            <a:ext cx="2368296" cy="2707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b="1" i="0" dirty="0" err="1">
                <a:solidFill>
                  <a:srgbClr val="0F2E4C"/>
                </a:solidFill>
                <a:latin typeface="Arial"/>
              </a:rPr>
              <a:t>Конкретность</a:t>
            </a:r>
            <a:endParaRPr sz="2000"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319272" y="4160519"/>
            <a:ext cx="2697480" cy="153952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3483864" y="4823529"/>
            <a:ext cx="2368296" cy="2908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b="1" i="0" dirty="0" err="1">
                <a:solidFill>
                  <a:srgbClr val="0F2E4C"/>
                </a:solidFill>
                <a:latin typeface="Arial"/>
              </a:rPr>
              <a:t>Предметность</a:t>
            </a:r>
            <a:endParaRPr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181344" y="4160519"/>
            <a:ext cx="2697480" cy="153952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345936" y="4823529"/>
            <a:ext cx="2368296" cy="2908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b="1" i="0" dirty="0" err="1">
                <a:solidFill>
                  <a:srgbClr val="0F2E4C"/>
                </a:solidFill>
                <a:latin typeface="Arial"/>
              </a:rPr>
              <a:t>Подтверждаемость</a:t>
            </a:r>
            <a:endParaRPr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9043416" y="4160519"/>
            <a:ext cx="2697480" cy="153952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EE5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208008" y="4823529"/>
            <a:ext cx="2368296" cy="2908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b="1" i="0" dirty="0" err="1">
                <a:solidFill>
                  <a:srgbClr val="0F2E4C"/>
                </a:solidFill>
                <a:latin typeface="Arial"/>
              </a:rPr>
              <a:t>Исполнимость</a:t>
            </a:r>
            <a:endParaRPr b="1" i="0" dirty="0">
              <a:solidFill>
                <a:srgbClr val="0F2E4C"/>
              </a:solidFill>
              <a:latin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57200" y="4160520"/>
            <a:ext cx="2697480" cy="109728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3319272" y="4160520"/>
            <a:ext cx="2697480" cy="109728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6181344" y="4160520"/>
            <a:ext cx="2697480" cy="109728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9043416" y="4160520"/>
            <a:ext cx="2697480" cy="109728"/>
          </a:xfrm>
          <a:prstGeom prst="rect">
            <a:avLst/>
          </a:prstGeom>
          <a:solidFill>
            <a:srgbClr val="C89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1415</Words>
  <Application>Microsoft Office PowerPoint</Application>
  <PresentationFormat>Широкоэкранный</PresentationFormat>
  <Paragraphs>281</Paragraphs>
  <Slides>12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Слушатель</cp:lastModifiedBy>
  <cp:revision>54</cp:revision>
  <dcterms:created xsi:type="dcterms:W3CDTF">2026-08-10T03:29:38Z</dcterms:created>
  <dcterms:modified xsi:type="dcterms:W3CDTF">2026-08-14T09:26:41Z</dcterms:modified>
</cp:coreProperties>
</file>