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60" r:id="rId4"/>
    <p:sldId id="261" r:id="rId5"/>
    <p:sldId id="268" r:id="rId6"/>
    <p:sldId id="262" r:id="rId7"/>
    <p:sldId id="263" r:id="rId8"/>
    <p:sldId id="266" r:id="rId9"/>
    <p:sldId id="269" r:id="rId10"/>
    <p:sldId id="265" r:id="rId11"/>
    <p:sldId id="264" r:id="rId12"/>
    <p:sldId id="267" r:id="rId13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08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571195-EC10-4EC2-80B3-DC70F6643E27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89AB4-7D2B-414F-9007-9073E6E840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25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2975" y="746125"/>
            <a:ext cx="497205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64150-69F8-49D2-A4FD-21A24F59F0F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320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1EC4-0319-4284-A83A-34EB50199827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6294-E036-4006-BF39-0FC862486C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786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1EC4-0319-4284-A83A-34EB50199827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6294-E036-4006-BF39-0FC862486C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112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1EC4-0319-4284-A83A-34EB50199827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6294-E036-4006-BF39-0FC862486C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04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1EC4-0319-4284-A83A-34EB50199827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6294-E036-4006-BF39-0FC862486C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067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1EC4-0319-4284-A83A-34EB50199827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6294-E036-4006-BF39-0FC862486C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27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1EC4-0319-4284-A83A-34EB50199827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6294-E036-4006-BF39-0FC862486C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700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1EC4-0319-4284-A83A-34EB50199827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6294-E036-4006-BF39-0FC862486C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153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1EC4-0319-4284-A83A-34EB50199827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6294-E036-4006-BF39-0FC862486C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650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1EC4-0319-4284-A83A-34EB50199827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6294-E036-4006-BF39-0FC862486C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814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1EC4-0319-4284-A83A-34EB50199827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6294-E036-4006-BF39-0FC862486C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129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1EC4-0319-4284-A83A-34EB50199827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6294-E036-4006-BF39-0FC862486C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362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A1EC4-0319-4284-A83A-34EB50199827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76294-E036-4006-BF39-0FC862486C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920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одзаголовок 2"/>
          <p:cNvSpPr txBox="1">
            <a:spLocks/>
          </p:cNvSpPr>
          <p:nvPr/>
        </p:nvSpPr>
        <p:spPr>
          <a:xfrm>
            <a:off x="539552" y="2132941"/>
            <a:ext cx="8151977" cy="1512167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/>
              <a:t>Кодекс </a:t>
            </a:r>
            <a:r>
              <a:rPr lang="ru-RU" sz="2800" b="1" dirty="0" smtClean="0"/>
              <a:t>РК </a:t>
            </a:r>
            <a:r>
              <a:rPr lang="ru-RU" sz="2800" b="1" dirty="0"/>
              <a:t>«О здоровье народа и системе здравоохранения» - </a:t>
            </a:r>
            <a:r>
              <a:rPr lang="ru-RU" sz="2800" b="1" dirty="0" smtClean="0"/>
              <a:t>Новые </a:t>
            </a:r>
            <a:r>
              <a:rPr lang="ru-RU" sz="2800" b="1" dirty="0"/>
              <a:t>реалии и </a:t>
            </a:r>
            <a:r>
              <a:rPr lang="ru-RU" sz="2800" b="1" dirty="0" smtClean="0"/>
              <a:t> </a:t>
            </a:r>
            <a:r>
              <a:rPr lang="ru-RU" sz="2800" b="1" dirty="0"/>
              <a:t>возможности 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03848" y="6107698"/>
            <a:ext cx="3024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Алматы, 20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1100267" y="153576"/>
            <a:ext cx="7591262" cy="5312104"/>
            <a:chOff x="1225395" y="148625"/>
            <a:chExt cx="7591262" cy="5312102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1225395" y="5060617"/>
              <a:ext cx="7159383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endPara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8361950" y="148625"/>
              <a:ext cx="454707" cy="800943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1386784" y="148625"/>
            <a:ext cx="7429875" cy="824425"/>
            <a:chOff x="1386782" y="148625"/>
            <a:chExt cx="7429875" cy="824425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1386782" y="203609"/>
              <a:ext cx="7159383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2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РГП на ПХВ «Казахский научный центр дерматологии и инфекционных заболеваний» МЗ </a:t>
              </a:r>
              <a:r>
                <a:rPr lang="ru-RU" sz="2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РК</a:t>
              </a:r>
              <a:endPara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8361950" y="148625"/>
              <a:ext cx="454707" cy="800943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pic>
        <p:nvPicPr>
          <p:cNvPr id="11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93837" y="40199"/>
            <a:ext cx="1093787" cy="8009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905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50681"/>
            <a:ext cx="7499176" cy="566505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Права людей, живущих с ВИЧ-инфекцией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837" y="980728"/>
            <a:ext cx="8942659" cy="604867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2900" b="1" dirty="0"/>
              <a:t>Статья  78. Права </a:t>
            </a:r>
            <a:r>
              <a:rPr lang="ru-RU" sz="2900" b="1" dirty="0" smtClean="0"/>
              <a:t>детей:</a:t>
            </a:r>
          </a:p>
          <a:p>
            <a:pPr marL="0" indent="0">
              <a:buNone/>
            </a:pPr>
            <a:r>
              <a:rPr lang="ru-RU" sz="2900" dirty="0" smtClean="0"/>
              <a:t>     6</a:t>
            </a:r>
            <a:r>
              <a:rPr lang="ru-RU" sz="2900" dirty="0"/>
              <a:t>. Дети с ограниченными возможностями</a:t>
            </a:r>
            <a:r>
              <a:rPr lang="ru-RU" sz="2900" dirty="0" smtClean="0"/>
              <a:t>, зараженные </a:t>
            </a:r>
            <a:r>
              <a:rPr lang="ru-RU" sz="2900" dirty="0"/>
              <a:t>ВИЧ-инфекцией</a:t>
            </a:r>
            <a:r>
              <a:rPr lang="ru-RU" sz="2900" dirty="0" smtClean="0"/>
              <a:t>, имеют </a:t>
            </a:r>
            <a:r>
              <a:rPr lang="ru-RU" sz="2900" dirty="0"/>
              <a:t>право на получение бесплатной медико-педагогической коррекционной поддержки в организациях образования, здравоохранения в соответствии с законодательством Республики Казахстан.</a:t>
            </a:r>
          </a:p>
          <a:p>
            <a:pPr marL="0" indent="0">
              <a:buNone/>
            </a:pPr>
            <a:r>
              <a:rPr lang="ru-RU" sz="2900" dirty="0" smtClean="0"/>
              <a:t>     Дети</a:t>
            </a:r>
            <a:r>
              <a:rPr lang="ru-RU" sz="2900" dirty="0"/>
              <a:t>, зараженные ВИЧ-инфекцией</a:t>
            </a:r>
            <a:r>
              <a:rPr lang="ru-RU" sz="2900" dirty="0" smtClean="0"/>
              <a:t>, имеют </a:t>
            </a:r>
            <a:r>
              <a:rPr lang="ru-RU" sz="2900" dirty="0"/>
              <a:t>право на пребывание в домах ребенка и иных организациях здравоохранения и образования.</a:t>
            </a:r>
          </a:p>
          <a:p>
            <a:pPr marL="0" indent="0">
              <a:buNone/>
            </a:pPr>
            <a:r>
              <a:rPr lang="ru-RU" sz="2900" dirty="0" smtClean="0"/>
              <a:t>      Дети</a:t>
            </a:r>
            <a:r>
              <a:rPr lang="ru-RU" sz="2900" dirty="0"/>
              <a:t>, рожденные от матерей, зараженных ВИЧ-инфекцией</a:t>
            </a:r>
            <a:r>
              <a:rPr lang="ru-RU" sz="2900" dirty="0" smtClean="0"/>
              <a:t>, имеют </a:t>
            </a:r>
            <a:r>
              <a:rPr lang="ru-RU" sz="2900" dirty="0"/>
              <a:t>право на получение бесплатных адаптированных молочных смесей в соответствии с установленными нормами питания</a:t>
            </a:r>
            <a:r>
              <a:rPr lang="ru-RU" sz="2900" dirty="0" smtClean="0"/>
              <a:t>.</a:t>
            </a:r>
          </a:p>
          <a:p>
            <a:pPr marL="0" indent="0">
              <a:buNone/>
            </a:pPr>
            <a:endParaRPr lang="ru-RU" sz="2900" dirty="0"/>
          </a:p>
          <a:p>
            <a:pPr marL="0" indent="0">
              <a:buNone/>
            </a:pPr>
            <a:r>
              <a:rPr lang="ru-RU" sz="2900" b="1" dirty="0"/>
              <a:t>Статья 79. Права граждан Республики Казахстан и семьи </a:t>
            </a:r>
            <a:r>
              <a:rPr lang="ru-RU" sz="2900" b="1" dirty="0" smtClean="0"/>
              <a:t>в </a:t>
            </a:r>
            <a:r>
              <a:rPr lang="ru-RU" sz="2900" b="1" dirty="0"/>
              <a:t>сфере охраны репродуктивных прав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 smtClean="0"/>
              <a:t>     5</a:t>
            </a:r>
            <a:r>
              <a:rPr lang="ru-RU" dirty="0"/>
              <a:t>. Граждане Республики Казахстан, зараженные ВИЧ-инфекцией</a:t>
            </a:r>
            <a:r>
              <a:rPr lang="ru-RU" dirty="0" smtClean="0"/>
              <a:t>, имеют </a:t>
            </a:r>
            <a:r>
              <a:rPr lang="ru-RU" dirty="0"/>
              <a:t>право на усыновление детей наравне с другими гражданами Республики Казахстан в соответствии с законодательством Республики Казахстан.</a:t>
            </a:r>
          </a:p>
          <a:p>
            <a:pPr marL="0" indent="0">
              <a:buNone/>
            </a:pPr>
            <a:r>
              <a:rPr lang="ru-RU" dirty="0" smtClean="0"/>
              <a:t>    6</a:t>
            </a:r>
            <a:r>
              <a:rPr lang="ru-RU" dirty="0"/>
              <a:t>. Граждане Республики Казахстан, зараженные ВИЧ-</a:t>
            </a:r>
            <a:r>
              <a:rPr lang="ru-RU" dirty="0" err="1"/>
              <a:t>инфекцией,имеют</a:t>
            </a:r>
            <a:r>
              <a:rPr lang="ru-RU" dirty="0"/>
              <a:t> право на применение вспомогательных репродуктивных методов и технологий в соответствии с законодательством Республики Казахстан.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 </a:t>
            </a:r>
          </a:p>
          <a:p>
            <a:endParaRPr lang="ru-RU" sz="2400" dirty="0"/>
          </a:p>
        </p:txBody>
      </p:sp>
      <p:pic>
        <p:nvPicPr>
          <p:cNvPr id="4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93837" y="40199"/>
            <a:ext cx="1093787" cy="8009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6609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41144"/>
            <a:ext cx="8784976" cy="58282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700" b="1" dirty="0" smtClean="0"/>
              <a:t>Статья </a:t>
            </a:r>
            <a:r>
              <a:rPr lang="ru-RU" sz="1700" b="1" dirty="0"/>
              <a:t>83. Права и обязанности </a:t>
            </a:r>
            <a:r>
              <a:rPr lang="ru-RU" sz="1700" b="1" dirty="0" err="1"/>
              <a:t>кандасов</a:t>
            </a:r>
            <a:r>
              <a:rPr lang="ru-RU" sz="1700" b="1" dirty="0"/>
              <a:t>, иностранцев, </a:t>
            </a:r>
            <a:r>
              <a:rPr lang="ru-RU" sz="1700" b="1" dirty="0" smtClean="0"/>
              <a:t>лиц </a:t>
            </a:r>
            <a:r>
              <a:rPr lang="ru-RU" sz="1700" b="1" dirty="0"/>
              <a:t>без </a:t>
            </a:r>
            <a:r>
              <a:rPr lang="ru-RU" sz="1700" b="1" dirty="0" smtClean="0"/>
              <a:t>гражданства и </a:t>
            </a:r>
            <a:r>
              <a:rPr lang="ru-RU" sz="1700" b="1" dirty="0"/>
              <a:t>иных лиц</a:t>
            </a:r>
          </a:p>
          <a:p>
            <a:pPr marL="0" indent="0">
              <a:buNone/>
            </a:pPr>
            <a:r>
              <a:rPr lang="ru-RU" sz="1700" dirty="0" smtClean="0"/>
              <a:t>     1</a:t>
            </a:r>
            <a:r>
              <a:rPr lang="ru-RU" sz="1700" dirty="0"/>
              <a:t>. </a:t>
            </a:r>
            <a:r>
              <a:rPr lang="ru-RU" sz="1700" dirty="0" err="1"/>
              <a:t>Кандасы</a:t>
            </a:r>
            <a:r>
              <a:rPr lang="ru-RU" sz="1700" dirty="0"/>
              <a:t>, беженцы</a:t>
            </a:r>
            <a:r>
              <a:rPr lang="ru-RU" sz="1700" dirty="0" smtClean="0"/>
              <a:t>, а </a:t>
            </a:r>
            <a:r>
              <a:rPr lang="ru-RU" sz="1700" dirty="0"/>
              <a:t>также иностранцы и лица без гражданства, </a:t>
            </a:r>
            <a:r>
              <a:rPr lang="ru-RU" sz="1700" b="1" dirty="0"/>
              <a:t>постоянно проживающие </a:t>
            </a:r>
            <a:r>
              <a:rPr lang="ru-RU" sz="1700" dirty="0"/>
              <a:t>на территории Республики Казахстан, имеют право на получение гарантированного объема бесплатной медицинской помощи наравне с гражданами Республики Казахстан.</a:t>
            </a:r>
          </a:p>
          <a:p>
            <a:pPr marL="0" indent="0">
              <a:buNone/>
            </a:pPr>
            <a:r>
              <a:rPr lang="ru-RU" sz="1700" dirty="0" smtClean="0"/>
              <a:t>    2</a:t>
            </a:r>
            <a:r>
              <a:rPr lang="ru-RU" sz="1700" dirty="0"/>
              <a:t>. Иностранцы и лица без гражданства, </a:t>
            </a:r>
            <a:r>
              <a:rPr lang="ru-RU" sz="1700" b="1" dirty="0"/>
              <a:t>временно пребывающие </a:t>
            </a:r>
            <a:r>
              <a:rPr lang="ru-RU" sz="1700" dirty="0"/>
              <a:t>в Республике Казахстан, лица, ищущие убежище, имеют право на получение гарантированного объема бесплатной медицинской помощи при острых заболеваниях и заболеваниях, представляющих опасность для окружающих, по перечню и в объеме, определяемых уполномоченным органом, если иное не предусмотрено законами Республики </a:t>
            </a:r>
            <a:r>
              <a:rPr lang="ru-RU" sz="1700" dirty="0" err="1"/>
              <a:t>Казахстанили</a:t>
            </a:r>
            <a:r>
              <a:rPr lang="ru-RU" sz="1700" dirty="0"/>
              <a:t> международными договорами, ратифицированными Республикой Казахстан</a:t>
            </a:r>
            <a:r>
              <a:rPr lang="ru-RU" sz="1700" dirty="0" smtClean="0"/>
              <a:t>.</a:t>
            </a:r>
          </a:p>
          <a:p>
            <a:pPr marL="0" indent="0">
              <a:buNone/>
            </a:pPr>
            <a:endParaRPr lang="ru-RU" sz="1700" dirty="0" smtClean="0"/>
          </a:p>
          <a:p>
            <a:pPr marL="0" indent="0">
              <a:buNone/>
            </a:pPr>
            <a:r>
              <a:rPr lang="ru-RU" sz="1700" b="1" dirty="0"/>
              <a:t>Статья 143. Оказание медицинской помощи лицам, свобода которых </a:t>
            </a:r>
            <a:r>
              <a:rPr lang="ru-RU" sz="1700" b="1" dirty="0" smtClean="0"/>
              <a:t>ограничена</a:t>
            </a:r>
            <a:r>
              <a:rPr lang="ru-RU" sz="1700" b="1" dirty="0"/>
              <a:t>, </a:t>
            </a:r>
            <a:r>
              <a:rPr lang="ru-RU" sz="1700" b="1" dirty="0" smtClean="0"/>
              <a:t>Отбывающим </a:t>
            </a:r>
            <a:r>
              <a:rPr lang="ru-RU" sz="1700" b="1" dirty="0"/>
              <a:t>наказание по приговору суда в </a:t>
            </a:r>
            <a:r>
              <a:rPr lang="ru-RU" sz="1700" b="1" dirty="0" smtClean="0"/>
              <a:t>местах </a:t>
            </a:r>
            <a:r>
              <a:rPr lang="ru-RU" sz="1700" b="1" dirty="0"/>
              <a:t>лишения свободы, задержанным, заключенным </a:t>
            </a:r>
            <a:r>
              <a:rPr lang="ru-RU" sz="1700" b="1" dirty="0" smtClean="0"/>
              <a:t>под </a:t>
            </a:r>
            <a:r>
              <a:rPr lang="ru-RU" sz="1700" b="1" dirty="0"/>
              <a:t>стражу и помещенным в специальные учреждения</a:t>
            </a:r>
          </a:p>
          <a:p>
            <a:pPr marL="0" indent="0">
              <a:buNone/>
            </a:pPr>
            <a:r>
              <a:rPr lang="ru-RU" sz="1700" dirty="0"/>
              <a:t> </a:t>
            </a:r>
            <a:r>
              <a:rPr lang="ru-RU" sz="1700" dirty="0" smtClean="0"/>
              <a:t>       Иностранцы </a:t>
            </a:r>
            <a:r>
              <a:rPr lang="ru-RU" sz="1700" dirty="0"/>
              <a:t>и лица без гражданства, свобода которых ограничена, а также отбывающие наказание по приговору суда в местах лишения свободы, задержанные, заключенные под стражу и помещенные в специальные учреждения, имеют право на получение гарантированного объема бесплатной медицинской помощи при состояниях, угрожающих их жизни, и заболеваниях, представляющих опасность для окружающих, в соответствии с перечнем и в объеме, определяемом уполномоченным органом,</a:t>
            </a:r>
            <a:endParaRPr lang="ru-RU" sz="1700" b="1" dirty="0"/>
          </a:p>
          <a:p>
            <a:pPr marL="0" indent="0">
              <a:buNone/>
            </a:pPr>
            <a:endParaRPr lang="ru-RU" sz="1700" b="1" dirty="0" smtClean="0"/>
          </a:p>
          <a:p>
            <a:pPr marL="0" indent="0">
              <a:buNone/>
            </a:pPr>
            <a:endParaRPr lang="ru-RU" sz="1700" dirty="0"/>
          </a:p>
        </p:txBody>
      </p:sp>
      <p:pic>
        <p:nvPicPr>
          <p:cNvPr id="4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93837" y="40199"/>
            <a:ext cx="1093787" cy="8009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40199"/>
            <a:ext cx="8229600" cy="566505"/>
          </a:xfrm>
        </p:spPr>
        <p:txBody>
          <a:bodyPr>
            <a:normAutofit/>
          </a:bodyPr>
          <a:lstStyle/>
          <a:p>
            <a:r>
              <a:rPr lang="ru-RU" sz="2800" b="1" dirty="0"/>
              <a:t>Права людей, живущих с ВИЧ-инфекцией</a:t>
            </a:r>
          </a:p>
        </p:txBody>
      </p:sp>
    </p:spTree>
    <p:extLst>
      <p:ext uri="{BB962C8B-B14F-4D97-AF65-F5344CB8AC3E}">
        <p14:creationId xmlns:p14="http://schemas.microsoft.com/office/powerpoint/2010/main" val="3046609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endParaRPr lang="ru-RU" sz="2400" dirty="0" smtClean="0"/>
          </a:p>
          <a:p>
            <a:pPr algn="ctr"/>
            <a:endParaRPr lang="ru-RU" sz="2400" b="1" dirty="0"/>
          </a:p>
          <a:p>
            <a:pPr marL="0" indent="0" algn="ctr">
              <a:buNone/>
            </a:pPr>
            <a:r>
              <a:rPr lang="ru-RU" sz="2400" b="1" dirty="0" smtClean="0"/>
              <a:t>Кодекс </a:t>
            </a:r>
            <a:r>
              <a:rPr lang="ru-RU" sz="2400" b="1" dirty="0"/>
              <a:t>о здоровье народа и системе здравоохранения несет в себе существенный </a:t>
            </a:r>
            <a:r>
              <a:rPr lang="ru-RU" sz="2400" b="1" dirty="0" smtClean="0"/>
              <a:t>прогресс, в том числе </a:t>
            </a:r>
          </a:p>
          <a:p>
            <a:pPr marL="0" indent="0" algn="ctr">
              <a:buNone/>
            </a:pPr>
            <a:r>
              <a:rPr lang="ru-RU" sz="2400" b="1" smtClean="0"/>
              <a:t> </a:t>
            </a:r>
            <a:r>
              <a:rPr lang="ru-RU" sz="2400" b="1" dirty="0"/>
              <a:t>в предоставлении равных возможностей для людей, живущих </a:t>
            </a:r>
            <a:r>
              <a:rPr lang="ru-RU" sz="2400" b="1"/>
              <a:t>с </a:t>
            </a:r>
            <a:r>
              <a:rPr lang="ru-RU" sz="2400" b="1" smtClean="0"/>
              <a:t>ВИЧ</a:t>
            </a:r>
            <a:endParaRPr lang="ru-RU" sz="2400" b="1" dirty="0"/>
          </a:p>
        </p:txBody>
      </p:sp>
      <p:pic>
        <p:nvPicPr>
          <p:cNvPr id="4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93837" y="40199"/>
            <a:ext cx="1093787" cy="8009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52120" y="4725144"/>
            <a:ext cx="3108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Зам.директора</a:t>
            </a:r>
            <a:r>
              <a:rPr lang="ru-RU" dirty="0" smtClean="0"/>
              <a:t> Петренко И.И.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5708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8229600" cy="1656184"/>
          </a:xfrm>
        </p:spPr>
        <p:txBody>
          <a:bodyPr>
            <a:noAutofit/>
          </a:bodyPr>
          <a:lstStyle/>
          <a:p>
            <a:pPr lvl="0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Кодекс регулирует общественные отношения в области здравоохранения в целях реализации конституционного права граждан Республики Казахстан на охрану здоровья.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3168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По вопросам ВИЧ-инфекции: 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400" dirty="0" smtClean="0"/>
              <a:t>Расширены понятия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400" dirty="0" smtClean="0"/>
              <a:t>Расширены полномочия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400" dirty="0" smtClean="0"/>
              <a:t>Расширены мероприятия по профилактике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400" dirty="0" smtClean="0"/>
              <a:t>Расширены </a:t>
            </a:r>
            <a:r>
              <a:rPr lang="ru-RU" sz="2400" dirty="0"/>
              <a:t>возможности ВИЧ-инфицированных </a:t>
            </a:r>
            <a:r>
              <a:rPr lang="ru-RU" sz="2400" dirty="0" smtClean="0"/>
              <a:t>людей по вопросам социальной и правовой защиты</a:t>
            </a:r>
          </a:p>
        </p:txBody>
      </p:sp>
      <p:pic>
        <p:nvPicPr>
          <p:cNvPr id="4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93837" y="40199"/>
            <a:ext cx="1093787" cy="8009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7652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6264696" cy="57606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Понятия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345638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Ключевые </a:t>
            </a:r>
            <a:r>
              <a:rPr lang="ru-RU" sz="2400" dirty="0"/>
              <a:t>группы </a:t>
            </a:r>
            <a:r>
              <a:rPr lang="ru-RU" sz="2400" dirty="0" smtClean="0"/>
              <a:t>населения</a:t>
            </a:r>
          </a:p>
          <a:p>
            <a:r>
              <a:rPr lang="ru-RU" sz="2400" dirty="0" smtClean="0"/>
              <a:t>Пункт доверия</a:t>
            </a:r>
          </a:p>
          <a:p>
            <a:r>
              <a:rPr lang="ru-RU" sz="2400" dirty="0"/>
              <a:t>Д</a:t>
            </a:r>
            <a:r>
              <a:rPr lang="ru-RU" sz="2400" dirty="0" smtClean="0"/>
              <a:t>ружественный кабинет</a:t>
            </a:r>
          </a:p>
          <a:p>
            <a:r>
              <a:rPr lang="ru-RU" sz="2400" dirty="0" err="1" smtClean="0"/>
              <a:t>Доконтактная</a:t>
            </a:r>
            <a:r>
              <a:rPr lang="ru-RU" sz="2400" dirty="0" smtClean="0"/>
              <a:t> профилактика</a:t>
            </a:r>
          </a:p>
          <a:p>
            <a:r>
              <a:rPr lang="ru-RU" sz="2400" dirty="0"/>
              <a:t> </a:t>
            </a:r>
            <a:r>
              <a:rPr lang="ru-RU" sz="2400" dirty="0" err="1"/>
              <a:t>П</a:t>
            </a:r>
            <a:r>
              <a:rPr lang="ru-RU" sz="2400" dirty="0" err="1" smtClean="0"/>
              <a:t>остконтактная</a:t>
            </a:r>
            <a:r>
              <a:rPr lang="ru-RU" sz="2400" dirty="0" smtClean="0"/>
              <a:t> профилактика</a:t>
            </a:r>
          </a:p>
          <a:p>
            <a:r>
              <a:rPr lang="ru-RU" sz="2400" dirty="0" smtClean="0"/>
              <a:t>Антиретровирусная терапия</a:t>
            </a:r>
            <a:endParaRPr lang="ru-RU" sz="2400" dirty="0"/>
          </a:p>
        </p:txBody>
      </p:sp>
      <p:pic>
        <p:nvPicPr>
          <p:cNvPr id="4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93837" y="40199"/>
            <a:ext cx="1093787" cy="8009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9973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Полномочия МЗ и</a:t>
            </a:r>
            <a:r>
              <a:rPr lang="ru-RU" sz="2400" b="1" dirty="0"/>
              <a:t> местных представительных и исполнительных органов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07342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 smtClean="0"/>
              <a:t>Компетенция </a:t>
            </a:r>
            <a:r>
              <a:rPr lang="ru-RU" sz="2000" b="1" dirty="0"/>
              <a:t>уполномоченного </a:t>
            </a:r>
            <a:r>
              <a:rPr lang="ru-RU" sz="2000" b="1" dirty="0" smtClean="0"/>
              <a:t>органа (Статья 7. подпункт 97)</a:t>
            </a:r>
          </a:p>
          <a:p>
            <a:pPr algn="just">
              <a:buFontTx/>
              <a:buChar char="-"/>
            </a:pPr>
            <a:r>
              <a:rPr lang="ru-RU" sz="2000" dirty="0" smtClean="0"/>
              <a:t>осуществляет </a:t>
            </a:r>
            <a:r>
              <a:rPr lang="ru-RU" sz="2000" dirty="0"/>
              <a:t>деятельность по формированию, реализации, мониторингу реализации и оценке государственного социального заказа в области охраны здоровья граждан для неправительственных организаций, в том числе для ключевых групп </a:t>
            </a:r>
            <a:r>
              <a:rPr lang="ru-RU" sz="2000" dirty="0" smtClean="0"/>
              <a:t>населения.</a:t>
            </a:r>
          </a:p>
          <a:p>
            <a:pPr algn="just">
              <a:buFontTx/>
              <a:buChar char="-"/>
            </a:pPr>
            <a:endParaRPr lang="ru-RU" sz="2000" dirty="0" smtClean="0"/>
          </a:p>
          <a:p>
            <a:pPr marL="0" indent="0" algn="ctr">
              <a:buNone/>
            </a:pPr>
            <a:r>
              <a:rPr lang="ru-RU" sz="2000" b="1" dirty="0" smtClean="0"/>
              <a:t>Компетенция </a:t>
            </a:r>
            <a:r>
              <a:rPr lang="ru-RU" sz="2000" b="1" dirty="0"/>
              <a:t>местных представительных </a:t>
            </a:r>
            <a:r>
              <a:rPr lang="ru-RU" sz="2000" b="1" dirty="0" smtClean="0"/>
              <a:t>и </a:t>
            </a:r>
            <a:r>
              <a:rPr lang="ru-RU" sz="2000" b="1" dirty="0"/>
              <a:t>исполнительных органов областей, городов </a:t>
            </a:r>
            <a:r>
              <a:rPr lang="ru-RU" sz="2000" b="1" dirty="0" smtClean="0"/>
              <a:t>республиканского </a:t>
            </a:r>
            <a:r>
              <a:rPr lang="ru-RU" sz="2000" b="1" dirty="0"/>
              <a:t>значения и </a:t>
            </a:r>
            <a:r>
              <a:rPr lang="ru-RU" sz="2000" b="1" dirty="0" smtClean="0"/>
              <a:t>столицы </a:t>
            </a:r>
          </a:p>
          <a:p>
            <a:pPr marL="0" indent="0" algn="ctr">
              <a:buNone/>
            </a:pPr>
            <a:r>
              <a:rPr lang="ru-RU" sz="2000" dirty="0" smtClean="0"/>
              <a:t>(</a:t>
            </a:r>
            <a:r>
              <a:rPr lang="ru-RU" sz="2000" b="1" dirty="0" smtClean="0"/>
              <a:t>Статья 12.подпункт 32)</a:t>
            </a:r>
          </a:p>
          <a:p>
            <a:pPr marL="0" indent="0" algn="just">
              <a:buNone/>
            </a:pPr>
            <a:r>
              <a:rPr lang="ru-RU" sz="2000" dirty="0" smtClean="0"/>
              <a:t>- осуществляют </a:t>
            </a:r>
            <a:r>
              <a:rPr lang="ru-RU" sz="2000" dirty="0"/>
              <a:t>деятельность по формированию, реализации, мониторингу реализации и оценке государственного социального заказа в области охраны здоровья граждан для неправительственных организаций, в том числе для ключевых групп </a:t>
            </a:r>
            <a:r>
              <a:rPr lang="ru-RU" sz="2000" dirty="0" smtClean="0"/>
              <a:t>населения</a:t>
            </a:r>
            <a:endParaRPr lang="ru-RU" sz="2000" dirty="0"/>
          </a:p>
          <a:p>
            <a:pPr marL="0" indent="0">
              <a:buNone/>
            </a:pPr>
            <a:endParaRPr lang="ru-RU" sz="2000" b="1" dirty="0" smtClean="0"/>
          </a:p>
          <a:p>
            <a:endParaRPr lang="ru-RU" sz="2000" dirty="0"/>
          </a:p>
          <a:p>
            <a:pPr marL="0" indent="0">
              <a:buNone/>
            </a:pPr>
            <a:r>
              <a:rPr lang="ru-RU" sz="2000" dirty="0"/>
              <a:t> 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 </a:t>
            </a:r>
          </a:p>
          <a:p>
            <a:endParaRPr lang="ru-RU" sz="2000" dirty="0"/>
          </a:p>
        </p:txBody>
      </p:sp>
      <p:pic>
        <p:nvPicPr>
          <p:cNvPr id="4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93837" y="40199"/>
            <a:ext cx="1093787" cy="8009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671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Полномочия центров СПИД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837" y="908720"/>
            <a:ext cx="8942659" cy="57606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b="1" dirty="0" smtClean="0"/>
              <a:t>Статья </a:t>
            </a:r>
            <a:r>
              <a:rPr lang="ru-RU" sz="1800" b="1" dirty="0"/>
              <a:t>105. Регистрация и расследование случаев инфекционных,</a:t>
            </a:r>
          </a:p>
          <a:p>
            <a:pPr marL="0" indent="0" algn="just">
              <a:buNone/>
            </a:pPr>
            <a:r>
              <a:rPr lang="ru-RU" sz="1800" b="1" dirty="0"/>
              <a:t>паразитарных заболеваний и (или) отравлений</a:t>
            </a:r>
          </a:p>
          <a:p>
            <a:pPr marL="0" indent="0">
              <a:buNone/>
            </a:pPr>
            <a:r>
              <a:rPr lang="ru-RU" sz="1800" dirty="0" smtClean="0"/>
              <a:t>     4</a:t>
            </a:r>
            <a:r>
              <a:rPr lang="ru-RU" sz="1800" dirty="0"/>
              <a:t>. Расследование случаев заражения ВИЧ-инфекцией среди населения проводится специалистами субъектов здравоохранения, осуществляющих деятельность в сфере профилактики ВИЧ-инфекции в порядке, определяемом уполномоченным органом.</a:t>
            </a:r>
          </a:p>
          <a:p>
            <a:pPr marL="0" indent="0">
              <a:buNone/>
            </a:pPr>
            <a:r>
              <a:rPr lang="ru-RU" sz="1800" b="1" dirty="0"/>
              <a:t>Статья 162. Обследование на ВИЧ-инфекцию</a:t>
            </a:r>
          </a:p>
          <a:p>
            <a:pPr marL="0" indent="0">
              <a:buNone/>
            </a:pPr>
            <a:r>
              <a:rPr lang="ru-RU" sz="1800" dirty="0" smtClean="0"/>
              <a:t>    </a:t>
            </a:r>
            <a:r>
              <a:rPr lang="ru-RU" sz="1800" dirty="0"/>
              <a:t>1. Граждане Республики Казахстан, </a:t>
            </a:r>
            <a:r>
              <a:rPr lang="ru-RU" sz="1800" dirty="0" err="1"/>
              <a:t>кандасы</a:t>
            </a:r>
            <a:r>
              <a:rPr lang="ru-RU" sz="1800" dirty="0"/>
              <a:t>, иностранцы, лица без гражданства, беженцы и лица, ищущие убежище, </a:t>
            </a:r>
            <a:r>
              <a:rPr lang="ru-RU" sz="1800" b="1" dirty="0"/>
              <a:t>постоянно и временно проживающие на </a:t>
            </a:r>
            <a:r>
              <a:rPr lang="ru-RU" sz="1800" dirty="0"/>
              <a:t>территории Республики Казахстан, имеют право на добровольное анонимное и (или) конфиденциальное медицинское обследование и консультирование по вопросам ВИЧ-инфекции в рамках гарантированного объема бесплатной медицинской помощи в государственных организациях здравоохранения, осуществляющих деятельность в сфере профилактики ВИЧ-инфекций</a:t>
            </a:r>
            <a:r>
              <a:rPr lang="ru-RU" sz="1800" dirty="0" smtClean="0"/>
              <a:t>, в </a:t>
            </a:r>
            <a:r>
              <a:rPr lang="ru-RU" sz="1800" dirty="0"/>
              <a:t>порядке, определяемом уполномоченным органом</a:t>
            </a:r>
            <a:r>
              <a:rPr lang="ru-RU" sz="1800" dirty="0" smtClean="0"/>
              <a:t>.</a:t>
            </a:r>
          </a:p>
          <a:p>
            <a:pPr marL="0" indent="0">
              <a:buNone/>
            </a:pPr>
            <a:r>
              <a:rPr lang="ru-RU" sz="1800" dirty="0" smtClean="0"/>
              <a:t>      2. </a:t>
            </a:r>
            <a:r>
              <a:rPr lang="ru-RU" sz="1800" dirty="0"/>
              <a:t>Обязательное конфиденциальное медицинское обследование на наличие ВИЧ-инфекции осуществляется  в государственных организациях здравоохранения, осуществляющих деятельность в сфере профилактики ВИЧ-инфекций в порядке, определяемом уполномоченным органом.</a:t>
            </a:r>
          </a:p>
          <a:p>
            <a:pPr marL="0" indent="0">
              <a:buNone/>
            </a:pPr>
            <a:endParaRPr lang="ru-RU" sz="1800" dirty="0"/>
          </a:p>
          <a:p>
            <a:endParaRPr lang="ru-RU" sz="1800" b="1" dirty="0"/>
          </a:p>
          <a:p>
            <a:pPr marL="0" indent="0">
              <a:buNone/>
            </a:pPr>
            <a:endParaRPr lang="ru-RU" sz="1800" dirty="0"/>
          </a:p>
          <a:p>
            <a:endParaRPr lang="ru-RU" sz="1800" dirty="0"/>
          </a:p>
          <a:p>
            <a:pPr marL="0" indent="0">
              <a:buNone/>
            </a:pPr>
            <a:r>
              <a:rPr lang="ru-RU" sz="1800" dirty="0"/>
              <a:t> 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/>
              <a:t> </a:t>
            </a:r>
          </a:p>
          <a:p>
            <a:endParaRPr lang="ru-RU" sz="1800" dirty="0"/>
          </a:p>
        </p:txBody>
      </p:sp>
      <p:pic>
        <p:nvPicPr>
          <p:cNvPr id="4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93837" y="40199"/>
            <a:ext cx="1093787" cy="8009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4783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3100" b="1" dirty="0" smtClean="0"/>
              <a:t>Мероприятия по профилактике (ст. 99)</a:t>
            </a:r>
            <a:br>
              <a:rPr lang="ru-RU" sz="3100" b="1" dirty="0" smtClean="0"/>
            </a:br>
            <a:endParaRPr lang="ru-RU" sz="31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83919"/>
            <a:ext cx="8712968" cy="597666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2400" dirty="0" smtClean="0"/>
              <a:t> </a:t>
            </a:r>
            <a:r>
              <a:rPr lang="ru-RU" sz="2900" dirty="0" smtClean="0"/>
              <a:t>1.Осуществляются </a:t>
            </a:r>
            <a:r>
              <a:rPr lang="ru-RU" sz="2900" dirty="0"/>
              <a:t>путем</a:t>
            </a:r>
            <a:r>
              <a:rPr lang="ru-RU" sz="2900" dirty="0" smtClean="0"/>
              <a:t>:</a:t>
            </a:r>
          </a:p>
          <a:p>
            <a:pPr marL="0" indent="0">
              <a:buNone/>
            </a:pPr>
            <a:r>
              <a:rPr lang="ru-RU" sz="2900" dirty="0" smtClean="0"/>
              <a:t>1</a:t>
            </a:r>
            <a:r>
              <a:rPr lang="ru-RU" sz="2900" dirty="0"/>
              <a:t>) проведения эпидемиологического слежения за распространенностью ВИЧ-инфекции среди населения, в том числе ключевых групп населения;</a:t>
            </a:r>
          </a:p>
          <a:p>
            <a:pPr marL="0" indent="0">
              <a:buNone/>
            </a:pPr>
            <a:r>
              <a:rPr lang="ru-RU" sz="2900" dirty="0"/>
              <a:t>2) информирования различных групп населения по вопросам ВИЧ-инфекции через информационные материалы, социальные сети и средства массовой информации;</a:t>
            </a:r>
          </a:p>
          <a:p>
            <a:pPr marL="0" indent="0">
              <a:buNone/>
            </a:pPr>
            <a:r>
              <a:rPr lang="ru-RU" sz="2900" dirty="0"/>
              <a:t>3) интеграции вопросов профилактики ВИЧ-инфекции в систему образования и на рабочих местах;</a:t>
            </a:r>
          </a:p>
          <a:p>
            <a:pPr marL="0" indent="0">
              <a:buNone/>
            </a:pPr>
            <a:r>
              <a:rPr lang="ru-RU" sz="2900" dirty="0"/>
              <a:t>4) предоставления ключевым группам населения лечебно-профилактических услуг в пунктах доверия, дружественных кабинетах.</a:t>
            </a:r>
          </a:p>
          <a:p>
            <a:pPr marL="0" indent="0">
              <a:buNone/>
            </a:pPr>
            <a:r>
              <a:rPr lang="ru-RU" sz="2900" dirty="0" smtClean="0"/>
              <a:t>5</a:t>
            </a:r>
            <a:r>
              <a:rPr lang="ru-RU" sz="2900" dirty="0"/>
              <a:t>) размещения и реализации государственных социальных грантов и государственных социальных заказов через неправительственные организации;</a:t>
            </a:r>
          </a:p>
          <a:p>
            <a:pPr marL="0" indent="0">
              <a:buNone/>
            </a:pPr>
            <a:r>
              <a:rPr lang="ru-RU" sz="2900" dirty="0"/>
              <a:t>6) обеспечения инфекционной безопасности донорства и трансплантации, а также при оказании населению услуг, связанных с нарушением целостности кожных покровов и слизистых;</a:t>
            </a:r>
          </a:p>
          <a:p>
            <a:pPr marL="0" indent="0">
              <a:buNone/>
            </a:pPr>
            <a:r>
              <a:rPr lang="ru-RU" sz="2900" dirty="0"/>
              <a:t>7) предупреждения передачи ВИЧ-инфекции от матери плоду и ребенку;</a:t>
            </a:r>
          </a:p>
          <a:p>
            <a:pPr marL="0" indent="0">
              <a:buNone/>
            </a:pPr>
            <a:r>
              <a:rPr lang="ru-RU" sz="2900" dirty="0"/>
              <a:t>8) предоставления </a:t>
            </a:r>
            <a:r>
              <a:rPr lang="ru-RU" sz="2900" dirty="0" err="1"/>
              <a:t>доконтактнойи</a:t>
            </a:r>
            <a:r>
              <a:rPr lang="ru-RU" sz="2900" dirty="0"/>
              <a:t> </a:t>
            </a:r>
            <a:r>
              <a:rPr lang="ru-RU" sz="2900" dirty="0" err="1"/>
              <a:t>постконтактной</a:t>
            </a:r>
            <a:r>
              <a:rPr lang="ru-RU" sz="2900" dirty="0"/>
              <a:t> профилактики;</a:t>
            </a:r>
          </a:p>
          <a:p>
            <a:pPr marL="0" indent="0">
              <a:buNone/>
            </a:pPr>
            <a:r>
              <a:rPr lang="ru-RU" sz="2900" dirty="0"/>
              <a:t>9) предоставления антиретровирусной терапии для снижения риска передачи ВИЧ-инфекции с момента установления диагноза.</a:t>
            </a:r>
          </a:p>
          <a:p>
            <a:pPr marL="0" indent="0">
              <a:buNone/>
            </a:pPr>
            <a:r>
              <a:rPr lang="ru-RU" sz="2900" dirty="0"/>
              <a:t>2. Проведение мероприятий по профилактике ВИЧ-инфекции осуществляется </a:t>
            </a:r>
            <a:r>
              <a:rPr lang="ru-RU" sz="2900" b="1" dirty="0" smtClean="0"/>
              <a:t>государственными организациями</a:t>
            </a:r>
            <a:r>
              <a:rPr lang="ru-RU" sz="2900" b="1" dirty="0"/>
              <a:t>, </a:t>
            </a:r>
            <a:r>
              <a:rPr lang="ru-RU" sz="2900" b="1" dirty="0" smtClean="0"/>
              <a:t>осуществляющими деятельность </a:t>
            </a:r>
            <a:r>
              <a:rPr lang="ru-RU" sz="2900" b="1" dirty="0"/>
              <a:t>в сфере профилактики ВИЧ-инфекции в порядке</a:t>
            </a:r>
            <a:r>
              <a:rPr lang="ru-RU" sz="2400" b="1" dirty="0"/>
              <a:t>, определяемом уполномоченным органом.».</a:t>
            </a:r>
            <a:endParaRPr lang="ru-RU" sz="2400" dirty="0"/>
          </a:p>
        </p:txBody>
      </p:sp>
      <p:pic>
        <p:nvPicPr>
          <p:cNvPr id="4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93837" y="40199"/>
            <a:ext cx="1093787" cy="8009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9117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3095" y="224251"/>
            <a:ext cx="7848872" cy="634082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Гарантии государства в области  здравоохранения  (ст.76), Права пациентов (ст. 134), Обязанности граждан РК (ст.80) и предпринимателей и юридических лиц (ст. 82)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60932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b="1" dirty="0" smtClean="0"/>
              <a:t>    </a:t>
            </a:r>
          </a:p>
          <a:p>
            <a:pPr marL="0" indent="0">
              <a:buNone/>
            </a:pPr>
            <a:r>
              <a:rPr lang="ru-RU" sz="1400" b="1" dirty="0" smtClean="0"/>
              <a:t>Статья 76 </a:t>
            </a:r>
          </a:p>
          <a:p>
            <a:pPr marL="0" indent="0">
              <a:buNone/>
            </a:pPr>
            <a:r>
              <a:rPr lang="ru-RU" sz="1400" dirty="0" smtClean="0"/>
              <a:t>1</a:t>
            </a:r>
            <a:r>
              <a:rPr lang="ru-RU" sz="1400" dirty="0"/>
              <a:t>. Государство гарантирует гражданам Республики Казахстан:</a:t>
            </a:r>
          </a:p>
          <a:p>
            <a:pPr marL="0" indent="0" fontAlgn="base">
              <a:buNone/>
            </a:pPr>
            <a:r>
              <a:rPr lang="ru-RU" sz="1400" dirty="0"/>
              <a:t>1) равный доступ к медицинской помощи;</a:t>
            </a:r>
          </a:p>
          <a:p>
            <a:pPr marL="0" indent="0" fontAlgn="base">
              <a:buNone/>
            </a:pPr>
            <a:r>
              <a:rPr lang="ru-RU" sz="1400" dirty="0"/>
              <a:t>2) качество медицинской помощи;</a:t>
            </a:r>
          </a:p>
          <a:p>
            <a:pPr marL="0" indent="0" fontAlgn="base">
              <a:buNone/>
            </a:pPr>
            <a:r>
              <a:rPr lang="ru-RU" sz="1400" dirty="0" smtClean="0"/>
              <a:t>3</a:t>
            </a:r>
            <a:r>
              <a:rPr lang="ru-RU" sz="1400" dirty="0"/>
              <a:t>) качество лекарственного обеспечения;</a:t>
            </a:r>
          </a:p>
          <a:p>
            <a:pPr marL="0" indent="0" fontAlgn="base">
              <a:buNone/>
            </a:pPr>
            <a:r>
              <a:rPr lang="ru-RU" sz="1400" dirty="0"/>
              <a:t>4) доступность, эффективность и безопасность лекарственных средств;</a:t>
            </a:r>
          </a:p>
          <a:p>
            <a:pPr marL="0" indent="0" fontAlgn="base">
              <a:buNone/>
            </a:pPr>
            <a:r>
              <a:rPr lang="ru-RU" sz="1400" dirty="0"/>
              <a:t>5) проведение мероприятий по профилактике заболеваний, формированию здорового образа жизни и здорового питания;</a:t>
            </a:r>
          </a:p>
          <a:p>
            <a:pPr marL="0" indent="0" fontAlgn="base">
              <a:buNone/>
            </a:pPr>
            <a:r>
              <a:rPr lang="ru-RU" sz="1400" dirty="0"/>
              <a:t>6) свободу репродуктивного выбора, охрану репродуктивного здоровья и соблюдение репродуктивных прав;</a:t>
            </a:r>
          </a:p>
          <a:p>
            <a:pPr marL="0" indent="0" fontAlgn="base">
              <a:buNone/>
            </a:pPr>
            <a:r>
              <a:rPr lang="ru-RU" sz="1400" dirty="0"/>
              <a:t>7) санитарно-эпидемиологическое благополучие.</a:t>
            </a:r>
          </a:p>
          <a:p>
            <a:pPr marL="0" indent="0">
              <a:buNone/>
            </a:pPr>
            <a:r>
              <a:rPr lang="ru-RU" sz="1400" dirty="0" smtClean="0"/>
              <a:t>2. </a:t>
            </a:r>
            <a:r>
              <a:rPr lang="ru-RU" sz="1400" dirty="0"/>
              <a:t>Республика Казахстан гарантирует гражданам Республики Казахстан защиту от любых форм дискриминации и стигматизации, обусловленных наличием у них каких-либо заболеваний и состояний</a:t>
            </a:r>
            <a:r>
              <a:rPr lang="ru-RU" sz="1400" dirty="0" smtClean="0"/>
              <a:t>.</a:t>
            </a:r>
          </a:p>
          <a:p>
            <a:pPr marL="0" indent="0">
              <a:buNone/>
            </a:pPr>
            <a:r>
              <a:rPr lang="ru-RU" sz="1400" b="1" dirty="0" smtClean="0"/>
              <a:t>Статья 134   П</a:t>
            </a:r>
            <a:r>
              <a:rPr lang="ru-RU" sz="1400" dirty="0" smtClean="0"/>
              <a:t>ациент </a:t>
            </a:r>
            <a:r>
              <a:rPr lang="ru-RU" sz="1400" dirty="0"/>
              <a:t>имеет право на</a:t>
            </a:r>
            <a:r>
              <a:rPr lang="ru-RU" sz="1400" dirty="0" smtClean="0"/>
              <a:t>:</a:t>
            </a:r>
          </a:p>
          <a:p>
            <a:pPr marL="0" indent="0" fontAlgn="base">
              <a:buNone/>
            </a:pPr>
            <a:r>
              <a:rPr lang="ru-RU" sz="1400" dirty="0"/>
              <a:t> </a:t>
            </a:r>
            <a:r>
              <a:rPr lang="ru-RU" sz="1400" dirty="0" smtClean="0"/>
              <a:t>2</a:t>
            </a:r>
            <a:r>
              <a:rPr lang="ru-RU" sz="1400" dirty="0"/>
              <a:t>) медицинскую помощь в очередности, определяемой исключительно на основе медицинских критериев, без влияния каких-либо дискриминационных факторов</a:t>
            </a:r>
            <a:r>
              <a:rPr lang="ru-RU" sz="1400" dirty="0" smtClean="0"/>
              <a:t>;</a:t>
            </a:r>
          </a:p>
          <a:p>
            <a:pPr marL="0" indent="0" fontAlgn="base">
              <a:buNone/>
            </a:pPr>
            <a:r>
              <a:rPr lang="ru-RU" sz="1400" b="1" dirty="0" smtClean="0"/>
              <a:t>Статья 80, п/п 8 - </a:t>
            </a:r>
            <a:r>
              <a:rPr lang="ru-RU" sz="1400" dirty="0"/>
              <a:t>В случае уклонения от обследования и лечения граждане Республики Казахстан, больные заболеваниями, представляющими опасность для окружающих, </a:t>
            </a:r>
            <a:r>
              <a:rPr lang="ru-RU" sz="1400" b="1" dirty="0"/>
              <a:t>за исключением ВИЧ-инфекции</a:t>
            </a:r>
            <a:r>
              <a:rPr lang="ru-RU" sz="1400" dirty="0"/>
              <a:t>, подвергаются освидетельствованию и лечению в принудительном порядке в соответствии с </a:t>
            </a:r>
            <a:r>
              <a:rPr lang="ru-RU" sz="1400" dirty="0" err="1" smtClean="0"/>
              <a:t>законродательством</a:t>
            </a:r>
            <a:r>
              <a:rPr lang="ru-RU" sz="1400" dirty="0" smtClean="0"/>
              <a:t>.</a:t>
            </a:r>
            <a:endParaRPr lang="ru-RU" sz="1400" dirty="0"/>
          </a:p>
          <a:p>
            <a:pPr marL="0" indent="0" fontAlgn="base">
              <a:buNone/>
            </a:pPr>
            <a:r>
              <a:rPr lang="ru-RU" sz="1400" b="1" dirty="0" smtClean="0"/>
              <a:t>Статья 82, п/п 9  Обязаны: </a:t>
            </a:r>
            <a:r>
              <a:rPr lang="ru-RU" sz="1400" dirty="0" smtClean="0"/>
              <a:t>не </a:t>
            </a:r>
            <a:r>
              <a:rPr lang="ru-RU" sz="1400" dirty="0"/>
              <a:t>допускать к работе лиц, не имеющих документ, удостоверяющий прохождение медицинского осмотра, гигиенического обучения, а также отстранять от работы больных инфекционными, паразитарными заболеваниями и носителей возбудителей инфекционных, паразитарных болезней, лиц, имеющих противопоказания к работе во вредных и (или) опасных условиях труда, выявленных субъектами здравоохранения, </a:t>
            </a:r>
            <a:r>
              <a:rPr lang="ru-RU" sz="1400" b="1" dirty="0"/>
              <a:t>за исключением зараженных ВИЧ-инфекцией;</a:t>
            </a:r>
          </a:p>
          <a:p>
            <a:pPr marL="0" indent="0" fontAlgn="base">
              <a:buNone/>
            </a:pPr>
            <a:endParaRPr lang="ru-RU" sz="1400" b="1" dirty="0"/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endParaRPr lang="ru-RU" sz="1400" b="1" dirty="0" smtClean="0"/>
          </a:p>
          <a:p>
            <a:pPr marL="0" indent="0">
              <a:buNone/>
            </a:pPr>
            <a:endParaRPr lang="ru-RU" sz="1400" dirty="0"/>
          </a:p>
          <a:p>
            <a:endParaRPr lang="ru-RU" sz="1400" dirty="0"/>
          </a:p>
        </p:txBody>
      </p:sp>
      <p:pic>
        <p:nvPicPr>
          <p:cNvPr id="4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93837" y="40199"/>
            <a:ext cx="1093787" cy="8009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804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199"/>
            <a:ext cx="7869560" cy="652503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Гарантии государства по вопросам</a:t>
            </a:r>
            <a:br>
              <a:rPr lang="ru-RU" sz="2800" b="1" dirty="0" smtClean="0"/>
            </a:br>
            <a:r>
              <a:rPr lang="ru-RU" sz="2800" b="1" dirty="0" smtClean="0"/>
              <a:t> ВИЧ-инфекции (ст. 160)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9046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 smtClean="0"/>
              <a:t>1. Государством </a:t>
            </a:r>
            <a:r>
              <a:rPr lang="ru-RU" sz="1600" b="1" dirty="0"/>
              <a:t>гарантируются:</a:t>
            </a:r>
          </a:p>
          <a:p>
            <a:pPr marL="0" indent="0" fontAlgn="base">
              <a:buNone/>
            </a:pPr>
            <a:r>
              <a:rPr lang="ru-RU" sz="1600" dirty="0"/>
              <a:t>1) доступность и качество конфиденциального медицинского обследования на бесплатной основе, обеспечение динамического наблюдения, предоставление психосоциальных, юридических и медицинских консультаций;</a:t>
            </a:r>
          </a:p>
          <a:p>
            <a:pPr marL="0" indent="0" fontAlgn="base">
              <a:buNone/>
            </a:pPr>
            <a:r>
              <a:rPr lang="ru-RU" sz="1600" dirty="0"/>
              <a:t>2) медицинская помощь и лекарственное обеспечение в рамках гарантированного объема бесплатной медицинской помощи;</a:t>
            </a:r>
          </a:p>
          <a:p>
            <a:pPr marL="0" indent="0" fontAlgn="base">
              <a:buNone/>
            </a:pPr>
            <a:r>
              <a:rPr lang="ru-RU" sz="1600" dirty="0"/>
              <a:t>3) осуществление профилактических мероприятий по снижению риска передачи ВИЧ-инфекции от матери к плоду и ребенку;</a:t>
            </a:r>
          </a:p>
          <a:p>
            <a:pPr marL="0" indent="0" fontAlgn="base">
              <a:buNone/>
            </a:pPr>
            <a:r>
              <a:rPr lang="ru-RU" sz="1600" dirty="0"/>
              <a:t>4) социальная правовая защита.</a:t>
            </a:r>
          </a:p>
          <a:p>
            <a:pPr marL="0" indent="0">
              <a:buNone/>
            </a:pPr>
            <a:r>
              <a:rPr lang="ru-RU" sz="1600" dirty="0"/>
              <a:t>2. Граждане Республики Казахстан, </a:t>
            </a:r>
            <a:r>
              <a:rPr lang="ru-RU" sz="1600" dirty="0" err="1"/>
              <a:t>кандасы</a:t>
            </a:r>
            <a:r>
              <a:rPr lang="ru-RU" sz="1600" dirty="0"/>
              <a:t>, иностранцы, лица без гражданства, беженцы, живущие с ВИЧ, постоянно проживающие на территории Республики Казахстан, и дети, рожденные от ВИЧ инфицированных матерей с неустановленным диагнозом, подлежат динамическому наблюдению и обеспечению лекарственными средствами в рамках гарантированного объема бесплатной медицинской помощи.</a:t>
            </a:r>
          </a:p>
          <a:p>
            <a:pPr marL="0" indent="0">
              <a:buNone/>
            </a:pPr>
            <a:r>
              <a:rPr lang="ru-RU" sz="1600" dirty="0"/>
              <a:t>3. Лица, нуждающиеся в </a:t>
            </a:r>
            <a:r>
              <a:rPr lang="ru-RU" sz="1600" dirty="0" err="1"/>
              <a:t>доконтактной</a:t>
            </a:r>
            <a:r>
              <a:rPr lang="ru-RU" sz="1600" dirty="0"/>
              <a:t> и </a:t>
            </a:r>
            <a:r>
              <a:rPr lang="ru-RU" sz="1600" dirty="0" err="1"/>
              <a:t>постконтактной</a:t>
            </a:r>
            <a:r>
              <a:rPr lang="ru-RU" sz="1600" dirty="0"/>
              <a:t> профилактике ВИЧ-инфекции, подлежат медицинскому наблюдению и обеспечению лекарственными средствами в рамках гарантированного объема бесплатной медицинской помощи.</a:t>
            </a:r>
          </a:p>
          <a:p>
            <a:pPr marL="0" indent="0">
              <a:buNone/>
            </a:pPr>
            <a:r>
              <a:rPr lang="ru-RU" sz="1600" dirty="0"/>
              <a:t>4. Люди, живущие с ВИЧ ,в том числе иностранцы и лица без гражданства</a:t>
            </a:r>
            <a:r>
              <a:rPr lang="ru-RU" sz="1600" dirty="0" smtClean="0"/>
              <a:t>, свобода </a:t>
            </a:r>
            <a:r>
              <a:rPr lang="ru-RU" sz="1600" dirty="0"/>
              <a:t>которых ограничена, отбывающие наказание по приговору суда в местах лишения свободы, задержанные, заключенные под стражу и помещенные в специальные учреждения</a:t>
            </a:r>
            <a:r>
              <a:rPr lang="ru-RU" sz="1600" dirty="0" smtClean="0"/>
              <a:t>, имеют </a:t>
            </a:r>
            <a:r>
              <a:rPr lang="ru-RU" sz="1600" dirty="0"/>
              <a:t>право на получение гарантированного объема бесплатной медицинской помощи.</a:t>
            </a:r>
          </a:p>
          <a:p>
            <a:endParaRPr lang="ru-RU" sz="1600" dirty="0">
              <a:solidFill>
                <a:srgbClr val="FF0000"/>
              </a:solidFill>
            </a:endParaRPr>
          </a:p>
        </p:txBody>
      </p:sp>
      <p:pic>
        <p:nvPicPr>
          <p:cNvPr id="4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93837" y="40199"/>
            <a:ext cx="1093787" cy="8009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6609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50681"/>
            <a:ext cx="7499176" cy="714023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Социальная </a:t>
            </a:r>
            <a:r>
              <a:rPr lang="ru-RU" sz="2800" b="1" dirty="0"/>
              <a:t>и правовая защита людей, живущих с </a:t>
            </a:r>
            <a:r>
              <a:rPr lang="ru-RU" sz="2800" b="1" dirty="0" smtClean="0"/>
              <a:t>ВИЧ (Ст. 161</a:t>
            </a:r>
            <a:r>
              <a:rPr lang="ru-RU" sz="2800" b="1" dirty="0"/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837" y="980728"/>
            <a:ext cx="8942659" cy="6048672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ru-RU" sz="2800" dirty="0" smtClean="0"/>
              <a:t>1</a:t>
            </a:r>
            <a:r>
              <a:rPr lang="ru-RU" sz="2800" dirty="0"/>
              <a:t>. Людям, живущим с ВИЧ</a:t>
            </a:r>
            <a:r>
              <a:rPr lang="ru-RU" sz="2800" dirty="0" smtClean="0"/>
              <a:t>, не </a:t>
            </a:r>
            <a:r>
              <a:rPr lang="ru-RU" sz="2800" dirty="0"/>
              <a:t>ограничивается обучение в организациях образования, пребывание в санаторно-курортных организациях и оздоровительных организациях образования.</a:t>
            </a:r>
          </a:p>
          <a:p>
            <a:pPr fontAlgn="base"/>
            <a:r>
              <a:rPr lang="ru-RU" sz="2800" dirty="0"/>
              <a:t>2. Не допускается прекращение трудового договора, запрет на заключение трудового договора, за исключением случаев, установленных трудовым законодательством Республики Казахстан</a:t>
            </a:r>
            <a:r>
              <a:rPr lang="ru-RU" sz="2800" dirty="0" smtClean="0"/>
              <a:t>, прием </a:t>
            </a:r>
            <a:r>
              <a:rPr lang="ru-RU" sz="2800" dirty="0"/>
              <a:t>в организации образования и социальные учреждения, а также ущемление прав и законных интересов людей, живущих с ВИЧ равно как ущемление жилищных и иных прав и интересов их близких родственников.</a:t>
            </a:r>
          </a:p>
          <a:p>
            <a:pPr fontAlgn="base"/>
            <a:r>
              <a:rPr lang="ru-RU" sz="2800" dirty="0"/>
              <a:t>3. Не допускается запрос работодателем результатов обследования на ВИЧ-инфекцию, кроме медицинских работников, имеющих контакт с кровью, другими биологическими жидкостями и биоматериалами, подлежащих предварительным и периодическим медицинским осмотрам.</a:t>
            </a:r>
          </a:p>
          <a:p>
            <a:pPr fontAlgn="base"/>
            <a:r>
              <a:rPr lang="ru-RU" sz="2800" dirty="0"/>
              <a:t>4. В случае выявления ВИЧ-инфекции работники с установленным диагнозом «ВИЧ-инфекция» подлежат переводу работодателем на другую работу, не связанную с нарушением целостности кожных покровов или слизистых.</a:t>
            </a:r>
          </a:p>
          <a:p>
            <a:r>
              <a:rPr lang="ru-RU" sz="2800" dirty="0"/>
              <a:t>5. Особенности поступления, прохождения и </a:t>
            </a:r>
            <a:r>
              <a:rPr lang="ru-RU" sz="2800" dirty="0" smtClean="0"/>
              <a:t>увольнения с </a:t>
            </a:r>
            <a:r>
              <a:rPr lang="ru-RU" sz="2800" dirty="0"/>
              <a:t>воинской службы, службы в специальных государственных и правоохранительных органах людей, живущих с </a:t>
            </a:r>
            <a:r>
              <a:rPr lang="ru-RU" sz="2800" err="1"/>
              <a:t>ВИЧ</a:t>
            </a:r>
            <a:r>
              <a:rPr lang="ru-RU" sz="2800" smtClean="0"/>
              <a:t>, определяются </a:t>
            </a:r>
            <a:r>
              <a:rPr lang="ru-RU" sz="2800" dirty="0"/>
              <a:t>законодательством Республики Казахстан.</a:t>
            </a:r>
          </a:p>
          <a:p>
            <a:pPr fontAlgn="base"/>
            <a:r>
              <a:rPr lang="ru-RU" sz="2800" dirty="0"/>
              <a:t>6. Лица, у которых заражение ВИЧ-инфекцией произошло в результате ненадлежащего исполнения служебных обязанностей медицинскими работниками и работниками сферы бытового обслуживания, имеют право на возмещение вреда, причиненного жизни или здоровью, в соответствии с законодательством Республики Казахстан.</a:t>
            </a:r>
          </a:p>
          <a:p>
            <a:pPr marL="0" indent="0">
              <a:buNone/>
            </a:pPr>
            <a:r>
              <a:rPr lang="ru-RU" sz="2400" dirty="0"/>
              <a:t> </a:t>
            </a:r>
          </a:p>
          <a:p>
            <a:endParaRPr lang="ru-RU" sz="2400" dirty="0"/>
          </a:p>
        </p:txBody>
      </p:sp>
      <p:pic>
        <p:nvPicPr>
          <p:cNvPr id="4" name="Picture 6" descr="ÐÐÐÐÐ¥Ð¡ÐÐÐ ÐÐÐ£Ð§ÐÐ«Ð Ð¦ÐÐÐ¢Ð  ÐÐÐ ÐÐÐ¢ÐÐÐÐÐÐ Ð ÐÐÐ¤ÐÐÐ¦ÐÐÐÐÐ«Ð¥ ÐÐÐÐÐÐÐÐÐÐÐ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93837" y="40199"/>
            <a:ext cx="1093787" cy="8009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43755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1426</Words>
  <Application>Microsoft Office PowerPoint</Application>
  <PresentationFormat>Экран (4:3)</PresentationFormat>
  <Paragraphs>116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  Кодекс регулирует общественные отношения в области здравоохранения в целях реализации конституционного права граждан Республики Казахстан на охрану здоровья.  </vt:lpstr>
      <vt:lpstr>Понятия</vt:lpstr>
      <vt:lpstr>Полномочия МЗ и местных представительных и исполнительных органов </vt:lpstr>
      <vt:lpstr>Полномочия центров СПИД</vt:lpstr>
      <vt:lpstr> Мероприятия по профилактике (ст. 99) </vt:lpstr>
      <vt:lpstr>Гарантии государства в области  здравоохранения  (ст.76), Права пациентов (ст. 134), Обязанности граждан РК (ст.80) и предпринимателей и юридических лиц (ст. 82)</vt:lpstr>
      <vt:lpstr>Гарантии государства по вопросам  ВИЧ-инфекции (ст. 160)</vt:lpstr>
      <vt:lpstr>Социальная и правовая защита людей, живущих с ВИЧ (Ст. 161)</vt:lpstr>
      <vt:lpstr>Права людей, живущих с ВИЧ-инфекцией</vt:lpstr>
      <vt:lpstr>Права людей, живущих с ВИЧ-инфекцией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Secretary Secretary</dc:creator>
  <cp:lastModifiedBy>Secretary Secretary</cp:lastModifiedBy>
  <cp:revision>32</cp:revision>
  <cp:lastPrinted>2020-09-03T03:32:04Z</cp:lastPrinted>
  <dcterms:created xsi:type="dcterms:W3CDTF">2020-08-26T05:09:38Z</dcterms:created>
  <dcterms:modified xsi:type="dcterms:W3CDTF">2020-11-18T04:27:21Z</dcterms:modified>
</cp:coreProperties>
</file>